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258" r:id="rId2"/>
    <p:sldId id="259" r:id="rId3"/>
    <p:sldId id="262" r:id="rId4"/>
    <p:sldId id="437" r:id="rId5"/>
    <p:sldId id="433" r:id="rId6"/>
    <p:sldId id="438" r:id="rId7"/>
    <p:sldId id="439" r:id="rId8"/>
    <p:sldId id="440" r:id="rId9"/>
    <p:sldId id="441" r:id="rId10"/>
    <p:sldId id="442" r:id="rId11"/>
    <p:sldId id="443" r:id="rId12"/>
    <p:sldId id="445" r:id="rId13"/>
    <p:sldId id="446" r:id="rId14"/>
    <p:sldId id="447" r:id="rId15"/>
    <p:sldId id="448" r:id="rId16"/>
    <p:sldId id="434" r:id="rId17"/>
    <p:sldId id="435" r:id="rId18"/>
    <p:sldId id="436" r:id="rId19"/>
    <p:sldId id="449" r:id="rId20"/>
    <p:sldId id="450" r:id="rId21"/>
    <p:sldId id="451" r:id="rId22"/>
    <p:sldId id="452" r:id="rId23"/>
    <p:sldId id="432" r:id="rId24"/>
    <p:sldId id="453" r:id="rId25"/>
    <p:sldId id="270" r:id="rId2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FFCC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F42D3-684F-477F-B296-4774CD1ED5CD}"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E87EEF44-8911-4563-9854-191DDD73D11E}">
      <dgm:prSet phldrT="[Text]" custT="1"/>
      <dgm:spPr>
        <a:scene3d>
          <a:camera prst="orthographicFront">
            <a:rot lat="0" lon="0" rev="0"/>
          </a:camera>
          <a:lightRig rig="balanced" dir="t">
            <a:rot lat="0" lon="0" rev="8700000"/>
          </a:lightRig>
        </a:scene3d>
        <a:sp3d>
          <a:bevelT w="190500" h="38100"/>
        </a:sp3d>
      </dgm:spPr>
      <dgm:t>
        <a:bodyPr/>
        <a:lstStyle/>
        <a:p>
          <a:pPr algn="r" rtl="0"/>
          <a:r>
            <a:rPr lang="ar-EG" sz="2800" b="1" dirty="0" smtClean="0">
              <a:latin typeface="Times New Roman" pitchFamily="18" charset="0"/>
              <a:cs typeface="Times New Roman" pitchFamily="18" charset="0"/>
            </a:rPr>
            <a:t>1 - تاريخ نشأة الكلية</a:t>
          </a:r>
        </a:p>
      </dgm:t>
    </dgm:pt>
    <dgm:pt modelId="{7574B99B-B1FC-4466-904A-792F9074FE2B}" type="parTrans" cxnId="{86FC4442-12D6-4A73-9C3A-FB096C63E437}">
      <dgm:prSet/>
      <dgm:spPr/>
      <dgm:t>
        <a:bodyPr/>
        <a:lstStyle/>
        <a:p>
          <a:endParaRPr lang="en-US"/>
        </a:p>
      </dgm:t>
    </dgm:pt>
    <dgm:pt modelId="{F85A311D-64F8-4ACD-AFA9-2035A94D7247}" type="sibTrans" cxnId="{86FC4442-12D6-4A73-9C3A-FB096C63E437}">
      <dgm:prSet/>
      <dgm:spPr/>
      <dgm:t>
        <a:bodyPr/>
        <a:lstStyle/>
        <a:p>
          <a:endParaRPr lang="en-US"/>
        </a:p>
      </dgm:t>
    </dgm:pt>
    <dgm:pt modelId="{831B99EE-8A78-46AC-A864-12152D4AD20E}">
      <dgm:prSet custT="1"/>
      <dgm:spPr>
        <a:scene3d>
          <a:camera prst="orthographicFront">
            <a:rot lat="0" lon="0" rev="0"/>
          </a:camera>
          <a:lightRig rig="balanced" dir="t">
            <a:rot lat="0" lon="0" rev="8700000"/>
          </a:lightRig>
        </a:scene3d>
        <a:sp3d>
          <a:bevelT w="190500" h="38100"/>
        </a:sp3d>
      </dgm:spPr>
      <dgm:t>
        <a:bodyPr/>
        <a:lstStyle/>
        <a:p>
          <a:pPr algn="r" rtl="0"/>
          <a:r>
            <a:rPr lang="ar-EG" sz="2800" b="1" dirty="0" smtClean="0">
              <a:latin typeface="Times New Roman" pitchFamily="18" charset="0"/>
              <a:cs typeface="Times New Roman" pitchFamily="18" charset="0"/>
            </a:rPr>
            <a:t>2 - المواظبه / ايقاف القيد / النقل</a:t>
          </a:r>
          <a:endParaRPr lang="en-US" sz="2800" b="1" dirty="0" smtClean="0">
            <a:latin typeface="Times New Roman" pitchFamily="18" charset="0"/>
            <a:cs typeface="Times New Roman" pitchFamily="18" charset="0"/>
          </a:endParaRPr>
        </a:p>
      </dgm:t>
    </dgm:pt>
    <dgm:pt modelId="{C4492B44-6146-4183-BF26-AD0CEA239CE7}" type="sibTrans" cxnId="{BB3925D3-B5BD-4083-84BA-716BD444E13B}">
      <dgm:prSet/>
      <dgm:spPr/>
      <dgm:t>
        <a:bodyPr/>
        <a:lstStyle/>
        <a:p>
          <a:endParaRPr lang="en-US"/>
        </a:p>
      </dgm:t>
    </dgm:pt>
    <dgm:pt modelId="{2FC2AFEF-D3A5-4186-84F2-7123E2845539}" type="parTrans" cxnId="{BB3925D3-B5BD-4083-84BA-716BD444E13B}">
      <dgm:prSet/>
      <dgm:spPr/>
      <dgm:t>
        <a:bodyPr/>
        <a:lstStyle/>
        <a:p>
          <a:endParaRPr lang="en-US"/>
        </a:p>
      </dgm:t>
    </dgm:pt>
    <dgm:pt modelId="{FC80EAAF-F0BD-4682-87BE-D5EE1659F959}">
      <dgm:prSet custT="1"/>
      <dgm:spPr>
        <a:scene3d>
          <a:camera prst="orthographicFront">
            <a:rot lat="0" lon="0" rev="0"/>
          </a:camera>
          <a:lightRig rig="balanced" dir="t">
            <a:rot lat="0" lon="0" rev="8700000"/>
          </a:lightRig>
        </a:scene3d>
        <a:sp3d>
          <a:bevelT w="190500" h="38100"/>
        </a:sp3d>
      </dgm:spPr>
      <dgm:t>
        <a:bodyPr/>
        <a:lstStyle/>
        <a:p>
          <a:pPr algn="r"/>
          <a:r>
            <a:rPr lang="ar-EG" sz="2800" b="1" dirty="0" smtClean="0">
              <a:latin typeface="Times New Roman" pitchFamily="18" charset="0"/>
              <a:cs typeface="Times New Roman" pitchFamily="18" charset="0"/>
            </a:rPr>
            <a:t>3 – ضوابط الامتحانات / الالتماسات</a:t>
          </a:r>
          <a:endParaRPr lang="en-US" sz="2800" b="1" dirty="0" smtClean="0">
            <a:latin typeface="Times New Roman" pitchFamily="18" charset="0"/>
            <a:cs typeface="Times New Roman" pitchFamily="18" charset="0"/>
          </a:endParaRPr>
        </a:p>
      </dgm:t>
    </dgm:pt>
    <dgm:pt modelId="{764F2C6D-C37C-4819-9506-293F7500B67D}" type="sibTrans" cxnId="{9234B8EA-055F-4C01-8178-47CFEF2BB044}">
      <dgm:prSet/>
      <dgm:spPr/>
      <dgm:t>
        <a:bodyPr/>
        <a:lstStyle/>
        <a:p>
          <a:endParaRPr lang="en-US"/>
        </a:p>
      </dgm:t>
    </dgm:pt>
    <dgm:pt modelId="{FB229ECA-D4DC-4F41-936B-34CCB3629D4D}" type="parTrans" cxnId="{9234B8EA-055F-4C01-8178-47CFEF2BB044}">
      <dgm:prSet/>
      <dgm:spPr/>
      <dgm:t>
        <a:bodyPr/>
        <a:lstStyle/>
        <a:p>
          <a:endParaRPr lang="en-US"/>
        </a:p>
      </dgm:t>
    </dgm:pt>
    <dgm:pt modelId="{1277A861-1D18-4AB4-B27C-9FBA01372B63}">
      <dgm:prSet custT="1"/>
      <dgm:spPr>
        <a:scene3d>
          <a:camera prst="orthographicFront">
            <a:rot lat="0" lon="0" rev="0"/>
          </a:camera>
          <a:lightRig rig="balanced" dir="t">
            <a:rot lat="0" lon="0" rev="8700000"/>
          </a:lightRig>
        </a:scene3d>
        <a:sp3d>
          <a:bevelT w="190500" h="38100"/>
        </a:sp3d>
      </dgm:spPr>
      <dgm:t>
        <a:bodyPr/>
        <a:lstStyle/>
        <a:p>
          <a:pPr algn="r"/>
          <a:r>
            <a:rPr lang="ar-EG" sz="2800" b="1" baseline="0" dirty="0" smtClean="0">
              <a:latin typeface="Times New Roman" pitchFamily="18" charset="0"/>
              <a:cs typeface="Times New Roman" pitchFamily="18" charset="0"/>
            </a:rPr>
            <a:t>4 - اتحاد الطلاب والتكافل</a:t>
          </a:r>
          <a:endParaRPr lang="en-US" sz="2800" b="1" baseline="0" dirty="0" smtClean="0">
            <a:latin typeface="Times New Roman" pitchFamily="18" charset="0"/>
            <a:cs typeface="Times New Roman" pitchFamily="18" charset="0"/>
          </a:endParaRPr>
        </a:p>
      </dgm:t>
    </dgm:pt>
    <dgm:pt modelId="{D1B78AEB-F37D-4680-9E8E-018D95E53B20}" type="parTrans" cxnId="{812A4E0B-9107-42D4-B89E-3C5DB369846F}">
      <dgm:prSet/>
      <dgm:spPr/>
      <dgm:t>
        <a:bodyPr/>
        <a:lstStyle/>
        <a:p>
          <a:pPr rtl="1"/>
          <a:endParaRPr lang="ar-EG"/>
        </a:p>
      </dgm:t>
    </dgm:pt>
    <dgm:pt modelId="{22C33E2D-1D15-46FD-9E05-AA7D03E0F243}" type="sibTrans" cxnId="{812A4E0B-9107-42D4-B89E-3C5DB369846F}">
      <dgm:prSet/>
      <dgm:spPr/>
      <dgm:t>
        <a:bodyPr/>
        <a:lstStyle/>
        <a:p>
          <a:pPr rtl="1"/>
          <a:endParaRPr lang="ar-EG"/>
        </a:p>
      </dgm:t>
    </dgm:pt>
    <dgm:pt modelId="{70AA45FA-F466-47D7-83DD-20C85A4FD79D}">
      <dgm:prSet custT="1"/>
      <dgm:spPr>
        <a:scene3d>
          <a:camera prst="orthographicFront">
            <a:rot lat="0" lon="0" rev="0"/>
          </a:camera>
          <a:lightRig rig="balanced" dir="t">
            <a:rot lat="0" lon="0" rev="8700000"/>
          </a:lightRig>
        </a:scene3d>
        <a:sp3d>
          <a:bevelT w="190500" h="38100"/>
        </a:sp3d>
      </dgm:spPr>
      <dgm:t>
        <a:bodyPr/>
        <a:lstStyle/>
        <a:p>
          <a:pPr algn="r"/>
          <a:r>
            <a:rPr lang="ar-EG" sz="2800" b="1" baseline="0" dirty="0" smtClean="0">
              <a:latin typeface="Times New Roman" pitchFamily="18" charset="0"/>
              <a:cs typeface="Times New Roman" pitchFamily="18" charset="0"/>
            </a:rPr>
            <a:t>5 - الهيكل الوظيفي والاداري للكليه</a:t>
          </a:r>
          <a:endParaRPr lang="en-US" sz="2800" b="1" baseline="0" dirty="0" smtClean="0">
            <a:latin typeface="Times New Roman" pitchFamily="18" charset="0"/>
            <a:cs typeface="Times New Roman" pitchFamily="18" charset="0"/>
          </a:endParaRPr>
        </a:p>
      </dgm:t>
    </dgm:pt>
    <dgm:pt modelId="{9302FA98-7F33-4321-B115-54A6A1B554BC}" type="parTrans" cxnId="{AE9ED2A7-BDBB-47D6-9E38-3F9DEF3065C9}">
      <dgm:prSet/>
      <dgm:spPr/>
      <dgm:t>
        <a:bodyPr/>
        <a:lstStyle/>
        <a:p>
          <a:pPr rtl="1"/>
          <a:endParaRPr lang="ar-EG"/>
        </a:p>
      </dgm:t>
    </dgm:pt>
    <dgm:pt modelId="{60C94FD5-1B06-47A7-9AAB-DF36F7D8F19A}" type="sibTrans" cxnId="{AE9ED2A7-BDBB-47D6-9E38-3F9DEF3065C9}">
      <dgm:prSet/>
      <dgm:spPr/>
      <dgm:t>
        <a:bodyPr/>
        <a:lstStyle/>
        <a:p>
          <a:pPr rtl="1"/>
          <a:endParaRPr lang="ar-EG"/>
        </a:p>
      </dgm:t>
    </dgm:pt>
    <dgm:pt modelId="{DD01DA31-7E64-4C7C-8239-0216E2C5E94E}">
      <dgm:prSet custT="1"/>
      <dgm:spPr>
        <a:scene3d>
          <a:camera prst="orthographicFront">
            <a:rot lat="0" lon="0" rev="0"/>
          </a:camera>
          <a:lightRig rig="balanced" dir="t">
            <a:rot lat="0" lon="0" rev="8700000"/>
          </a:lightRig>
        </a:scene3d>
        <a:sp3d>
          <a:bevelT w="190500" h="38100"/>
        </a:sp3d>
      </dgm:spPr>
      <dgm:t>
        <a:bodyPr/>
        <a:lstStyle/>
        <a:p>
          <a:pPr algn="r"/>
          <a:r>
            <a:rPr lang="ar-EG" sz="2800" b="1" baseline="0" dirty="0" smtClean="0">
              <a:latin typeface="Times New Roman" pitchFamily="18" charset="0"/>
              <a:cs typeface="Times New Roman" pitchFamily="18" charset="0"/>
            </a:rPr>
            <a:t>6 - حقوق والتزامات الطالب</a:t>
          </a:r>
          <a:endParaRPr lang="en-US" sz="2800" b="1" baseline="0" dirty="0" smtClean="0">
            <a:latin typeface="Times New Roman" pitchFamily="18" charset="0"/>
            <a:cs typeface="Times New Roman" pitchFamily="18" charset="0"/>
          </a:endParaRPr>
        </a:p>
      </dgm:t>
    </dgm:pt>
    <dgm:pt modelId="{0D8D3C71-037D-4E63-AD51-2632F0F68FED}" type="parTrans" cxnId="{0AA4EEB8-5D44-4150-9607-A88092CC31E8}">
      <dgm:prSet/>
      <dgm:spPr/>
      <dgm:t>
        <a:bodyPr/>
        <a:lstStyle/>
        <a:p>
          <a:pPr rtl="1"/>
          <a:endParaRPr lang="ar-EG"/>
        </a:p>
      </dgm:t>
    </dgm:pt>
    <dgm:pt modelId="{ED52C427-CB9B-4E12-AF93-A2829EC37D05}" type="sibTrans" cxnId="{0AA4EEB8-5D44-4150-9607-A88092CC31E8}">
      <dgm:prSet/>
      <dgm:spPr/>
      <dgm:t>
        <a:bodyPr/>
        <a:lstStyle/>
        <a:p>
          <a:pPr rtl="1"/>
          <a:endParaRPr lang="ar-EG"/>
        </a:p>
      </dgm:t>
    </dgm:pt>
    <dgm:pt modelId="{C23475B3-BA33-4B88-BD2F-B500322AA7BE}" type="pres">
      <dgm:prSet presAssocID="{FA6F42D3-684F-477F-B296-4774CD1ED5CD}" presName="linear" presStyleCnt="0">
        <dgm:presLayoutVars>
          <dgm:dir/>
          <dgm:animLvl val="lvl"/>
          <dgm:resizeHandles val="exact"/>
        </dgm:presLayoutVars>
      </dgm:prSet>
      <dgm:spPr/>
      <dgm:t>
        <a:bodyPr/>
        <a:lstStyle/>
        <a:p>
          <a:endParaRPr lang="en-US"/>
        </a:p>
      </dgm:t>
    </dgm:pt>
    <dgm:pt modelId="{F3877FE3-A707-408C-BB8B-946F5007A91F}" type="pres">
      <dgm:prSet presAssocID="{E87EEF44-8911-4563-9854-191DDD73D11E}" presName="parentLin" presStyleCnt="0"/>
      <dgm:spPr/>
      <dgm:t>
        <a:bodyPr/>
        <a:lstStyle/>
        <a:p>
          <a:pPr rtl="1"/>
          <a:endParaRPr lang="ar-EG"/>
        </a:p>
      </dgm:t>
    </dgm:pt>
    <dgm:pt modelId="{C9D7AC1A-F84B-49CE-91B0-44E5DDF46E60}" type="pres">
      <dgm:prSet presAssocID="{E87EEF44-8911-4563-9854-191DDD73D11E}" presName="parentLeftMargin" presStyleLbl="node1" presStyleIdx="0" presStyleCnt="6"/>
      <dgm:spPr/>
      <dgm:t>
        <a:bodyPr/>
        <a:lstStyle/>
        <a:p>
          <a:endParaRPr lang="en-US"/>
        </a:p>
      </dgm:t>
    </dgm:pt>
    <dgm:pt modelId="{86CAACE3-DA01-4DA6-BD65-045694076110}" type="pres">
      <dgm:prSet presAssocID="{E87EEF44-8911-4563-9854-191DDD73D11E}" presName="parentText" presStyleLbl="node1" presStyleIdx="0" presStyleCnt="6" custScaleX="138212" custLinFactNeighborX="-39681">
        <dgm:presLayoutVars>
          <dgm:chMax val="0"/>
          <dgm:bulletEnabled val="1"/>
        </dgm:presLayoutVars>
      </dgm:prSet>
      <dgm:spPr/>
      <dgm:t>
        <a:bodyPr/>
        <a:lstStyle/>
        <a:p>
          <a:endParaRPr lang="en-US"/>
        </a:p>
      </dgm:t>
    </dgm:pt>
    <dgm:pt modelId="{3262D513-AE68-4B84-B5A5-F1F26B3CAC54}" type="pres">
      <dgm:prSet presAssocID="{E87EEF44-8911-4563-9854-191DDD73D11E}" presName="negativeSpace" presStyleCnt="0"/>
      <dgm:spPr/>
      <dgm:t>
        <a:bodyPr/>
        <a:lstStyle/>
        <a:p>
          <a:pPr rtl="1"/>
          <a:endParaRPr lang="ar-EG"/>
        </a:p>
      </dgm:t>
    </dgm:pt>
    <dgm:pt modelId="{DBEA4685-9513-463D-B89E-9BD5F620E61F}" type="pres">
      <dgm:prSet presAssocID="{E87EEF44-8911-4563-9854-191DDD73D11E}" presName="childText" presStyleLbl="conFgAcc1" presStyleIdx="0" presStyleCnt="6">
        <dgm:presLayoutVars>
          <dgm:bulletEnabled val="1"/>
        </dgm:presLayoutVars>
      </dgm:prSet>
      <dgm:spPr>
        <a:solidFill>
          <a:schemeClr val="bg2">
            <a:lumMod val="90000"/>
            <a:alpha val="90000"/>
          </a:schemeClr>
        </a:solidFill>
        <a:ln>
          <a:solidFill>
            <a:schemeClr val="accent6"/>
          </a:solidFill>
        </a:ln>
      </dgm:spPr>
      <dgm:t>
        <a:bodyPr/>
        <a:lstStyle/>
        <a:p>
          <a:pPr rtl="1"/>
          <a:endParaRPr lang="ar-EG"/>
        </a:p>
      </dgm:t>
    </dgm:pt>
    <dgm:pt modelId="{6F682613-A599-4BD4-87EC-74066EE358D9}" type="pres">
      <dgm:prSet presAssocID="{F85A311D-64F8-4ACD-AFA9-2035A94D7247}" presName="spaceBetweenRectangles" presStyleCnt="0"/>
      <dgm:spPr/>
      <dgm:t>
        <a:bodyPr/>
        <a:lstStyle/>
        <a:p>
          <a:pPr rtl="1"/>
          <a:endParaRPr lang="ar-EG"/>
        </a:p>
      </dgm:t>
    </dgm:pt>
    <dgm:pt modelId="{7DF870C2-3DAC-4F15-88FD-120F6D6F6729}" type="pres">
      <dgm:prSet presAssocID="{831B99EE-8A78-46AC-A864-12152D4AD20E}" presName="parentLin" presStyleCnt="0"/>
      <dgm:spPr/>
      <dgm:t>
        <a:bodyPr/>
        <a:lstStyle/>
        <a:p>
          <a:pPr rtl="1"/>
          <a:endParaRPr lang="ar-EG"/>
        </a:p>
      </dgm:t>
    </dgm:pt>
    <dgm:pt modelId="{68343CB8-9D71-4F53-9BAF-16AC517C4CDC}" type="pres">
      <dgm:prSet presAssocID="{831B99EE-8A78-46AC-A864-12152D4AD20E}" presName="parentLeftMargin" presStyleLbl="node1" presStyleIdx="0" presStyleCnt="6"/>
      <dgm:spPr/>
      <dgm:t>
        <a:bodyPr/>
        <a:lstStyle/>
        <a:p>
          <a:endParaRPr lang="en-US"/>
        </a:p>
      </dgm:t>
    </dgm:pt>
    <dgm:pt modelId="{A5324AAD-5B00-4055-B37F-7F373FB06907}" type="pres">
      <dgm:prSet presAssocID="{831B99EE-8A78-46AC-A864-12152D4AD20E}" presName="parentText" presStyleLbl="node1" presStyleIdx="1" presStyleCnt="6" custScaleX="142857" custLinFactNeighborX="-37763">
        <dgm:presLayoutVars>
          <dgm:chMax val="0"/>
          <dgm:bulletEnabled val="1"/>
        </dgm:presLayoutVars>
      </dgm:prSet>
      <dgm:spPr/>
      <dgm:t>
        <a:bodyPr/>
        <a:lstStyle/>
        <a:p>
          <a:endParaRPr lang="en-US"/>
        </a:p>
      </dgm:t>
    </dgm:pt>
    <dgm:pt modelId="{A4FF8DCC-4C56-48B6-B5C4-F2BEE7CBE7DE}" type="pres">
      <dgm:prSet presAssocID="{831B99EE-8A78-46AC-A864-12152D4AD20E}" presName="negativeSpace" presStyleCnt="0"/>
      <dgm:spPr/>
      <dgm:t>
        <a:bodyPr/>
        <a:lstStyle/>
        <a:p>
          <a:pPr rtl="1"/>
          <a:endParaRPr lang="ar-EG"/>
        </a:p>
      </dgm:t>
    </dgm:pt>
    <dgm:pt modelId="{A7679A19-BEE1-4BAD-A9CE-FF4464A2FCB7}" type="pres">
      <dgm:prSet presAssocID="{831B99EE-8A78-46AC-A864-12152D4AD20E}" presName="childText" presStyleLbl="conFgAcc1" presStyleIdx="1" presStyleCnt="6">
        <dgm:presLayoutVars>
          <dgm:bulletEnabled val="1"/>
        </dgm:presLayoutVars>
      </dgm:prSet>
      <dgm:spPr>
        <a:solidFill>
          <a:schemeClr val="bg2">
            <a:lumMod val="90000"/>
            <a:alpha val="90000"/>
          </a:schemeClr>
        </a:solidFill>
        <a:ln>
          <a:solidFill>
            <a:schemeClr val="accent6"/>
          </a:solidFill>
        </a:ln>
      </dgm:spPr>
      <dgm:t>
        <a:bodyPr/>
        <a:lstStyle/>
        <a:p>
          <a:pPr rtl="1"/>
          <a:endParaRPr lang="ar-EG"/>
        </a:p>
      </dgm:t>
    </dgm:pt>
    <dgm:pt modelId="{B9F2A2D1-8A37-4903-BA70-EB47577C1153}" type="pres">
      <dgm:prSet presAssocID="{C4492B44-6146-4183-BF26-AD0CEA239CE7}" presName="spaceBetweenRectangles" presStyleCnt="0"/>
      <dgm:spPr/>
      <dgm:t>
        <a:bodyPr/>
        <a:lstStyle/>
        <a:p>
          <a:pPr rtl="1"/>
          <a:endParaRPr lang="ar-EG"/>
        </a:p>
      </dgm:t>
    </dgm:pt>
    <dgm:pt modelId="{B8D1F20A-324D-40E3-9BFB-956F7EA4F668}" type="pres">
      <dgm:prSet presAssocID="{FC80EAAF-F0BD-4682-87BE-D5EE1659F959}" presName="parentLin" presStyleCnt="0"/>
      <dgm:spPr/>
      <dgm:t>
        <a:bodyPr/>
        <a:lstStyle/>
        <a:p>
          <a:pPr rtl="1"/>
          <a:endParaRPr lang="ar-EG"/>
        </a:p>
      </dgm:t>
    </dgm:pt>
    <dgm:pt modelId="{C609E33F-DD5E-4A96-BDF1-06334CC54FA3}" type="pres">
      <dgm:prSet presAssocID="{FC80EAAF-F0BD-4682-87BE-D5EE1659F959}" presName="parentLeftMargin" presStyleLbl="node1" presStyleIdx="1" presStyleCnt="6"/>
      <dgm:spPr/>
      <dgm:t>
        <a:bodyPr/>
        <a:lstStyle/>
        <a:p>
          <a:endParaRPr lang="en-US"/>
        </a:p>
      </dgm:t>
    </dgm:pt>
    <dgm:pt modelId="{0DCC454B-C63D-4CBD-B1D2-244194F60997}" type="pres">
      <dgm:prSet presAssocID="{FC80EAAF-F0BD-4682-87BE-D5EE1659F959}" presName="parentText" presStyleLbl="node1" presStyleIdx="2" presStyleCnt="6" custScaleX="142409" custLinFactNeighborX="-40097">
        <dgm:presLayoutVars>
          <dgm:chMax val="0"/>
          <dgm:bulletEnabled val="1"/>
        </dgm:presLayoutVars>
      </dgm:prSet>
      <dgm:spPr/>
      <dgm:t>
        <a:bodyPr/>
        <a:lstStyle/>
        <a:p>
          <a:endParaRPr lang="en-US"/>
        </a:p>
      </dgm:t>
    </dgm:pt>
    <dgm:pt modelId="{0DA3023B-155F-4352-84D1-689DE1EF0BAE}" type="pres">
      <dgm:prSet presAssocID="{FC80EAAF-F0BD-4682-87BE-D5EE1659F959}" presName="negativeSpace" presStyleCnt="0"/>
      <dgm:spPr/>
      <dgm:t>
        <a:bodyPr/>
        <a:lstStyle/>
        <a:p>
          <a:pPr rtl="1"/>
          <a:endParaRPr lang="ar-EG"/>
        </a:p>
      </dgm:t>
    </dgm:pt>
    <dgm:pt modelId="{D3D70E08-F6B8-4E9E-87E8-1244A401001D}" type="pres">
      <dgm:prSet presAssocID="{FC80EAAF-F0BD-4682-87BE-D5EE1659F959}" presName="childText" presStyleLbl="conFgAcc1" presStyleIdx="2" presStyleCnt="6">
        <dgm:presLayoutVars>
          <dgm:bulletEnabled val="1"/>
        </dgm:presLayoutVars>
      </dgm:prSet>
      <dgm:spPr>
        <a:solidFill>
          <a:schemeClr val="bg2">
            <a:lumMod val="90000"/>
            <a:alpha val="90000"/>
          </a:schemeClr>
        </a:solidFill>
        <a:ln>
          <a:solidFill>
            <a:schemeClr val="accent6"/>
          </a:solidFill>
        </a:ln>
      </dgm:spPr>
      <dgm:t>
        <a:bodyPr/>
        <a:lstStyle/>
        <a:p>
          <a:pPr rtl="1"/>
          <a:endParaRPr lang="ar-EG"/>
        </a:p>
      </dgm:t>
    </dgm:pt>
    <dgm:pt modelId="{E9780323-311D-48A8-8C6D-63206C9B3978}" type="pres">
      <dgm:prSet presAssocID="{764F2C6D-C37C-4819-9506-293F7500B67D}" presName="spaceBetweenRectangles" presStyleCnt="0"/>
      <dgm:spPr/>
      <dgm:t>
        <a:bodyPr/>
        <a:lstStyle/>
        <a:p>
          <a:pPr rtl="1"/>
          <a:endParaRPr lang="ar-EG"/>
        </a:p>
      </dgm:t>
    </dgm:pt>
    <dgm:pt modelId="{6629148B-5523-465F-9DCB-5584190B2538}" type="pres">
      <dgm:prSet presAssocID="{1277A861-1D18-4AB4-B27C-9FBA01372B63}" presName="parentLin" presStyleCnt="0"/>
      <dgm:spPr/>
    </dgm:pt>
    <dgm:pt modelId="{EB3258D8-7F0E-4961-A866-ADA432A2110D}" type="pres">
      <dgm:prSet presAssocID="{1277A861-1D18-4AB4-B27C-9FBA01372B63}" presName="parentLeftMargin" presStyleLbl="node1" presStyleIdx="2" presStyleCnt="6"/>
      <dgm:spPr/>
      <dgm:t>
        <a:bodyPr/>
        <a:lstStyle/>
        <a:p>
          <a:pPr rtl="1"/>
          <a:endParaRPr lang="ar-EG"/>
        </a:p>
      </dgm:t>
    </dgm:pt>
    <dgm:pt modelId="{F8A83F45-9B5F-4CEE-A898-E488D427EFBA}" type="pres">
      <dgm:prSet presAssocID="{1277A861-1D18-4AB4-B27C-9FBA01372B63}" presName="parentText" presStyleLbl="node1" presStyleIdx="3" presStyleCnt="6" custScaleX="135007" custLinFactNeighborX="-24237">
        <dgm:presLayoutVars>
          <dgm:chMax val="0"/>
          <dgm:bulletEnabled val="1"/>
        </dgm:presLayoutVars>
      </dgm:prSet>
      <dgm:spPr/>
      <dgm:t>
        <a:bodyPr/>
        <a:lstStyle/>
        <a:p>
          <a:pPr rtl="1"/>
          <a:endParaRPr lang="ar-EG"/>
        </a:p>
      </dgm:t>
    </dgm:pt>
    <dgm:pt modelId="{2DEF7B18-C41F-4937-BB5D-9439F4D82DD7}" type="pres">
      <dgm:prSet presAssocID="{1277A861-1D18-4AB4-B27C-9FBA01372B63}" presName="negativeSpace" presStyleCnt="0"/>
      <dgm:spPr/>
    </dgm:pt>
    <dgm:pt modelId="{40089CA7-076B-47EA-B1A2-68FB8BB324F8}" type="pres">
      <dgm:prSet presAssocID="{1277A861-1D18-4AB4-B27C-9FBA01372B63}" presName="childText" presStyleLbl="conFgAcc1" presStyleIdx="3" presStyleCnt="6">
        <dgm:presLayoutVars>
          <dgm:bulletEnabled val="1"/>
        </dgm:presLayoutVars>
      </dgm:prSet>
      <dgm:spPr>
        <a:solidFill>
          <a:schemeClr val="accent5">
            <a:lumMod val="40000"/>
            <a:lumOff val="60000"/>
            <a:alpha val="90000"/>
          </a:schemeClr>
        </a:solidFill>
      </dgm:spPr>
      <dgm:t>
        <a:bodyPr/>
        <a:lstStyle/>
        <a:p>
          <a:pPr rtl="1"/>
          <a:endParaRPr lang="ar-EG"/>
        </a:p>
      </dgm:t>
    </dgm:pt>
    <dgm:pt modelId="{9C5342B3-D261-4858-BE1B-36EB0A7C8BD5}" type="pres">
      <dgm:prSet presAssocID="{22C33E2D-1D15-46FD-9E05-AA7D03E0F243}" presName="spaceBetweenRectangles" presStyleCnt="0"/>
      <dgm:spPr/>
    </dgm:pt>
    <dgm:pt modelId="{A7E77AB5-0720-40E0-B7F9-CF960F360AC9}" type="pres">
      <dgm:prSet presAssocID="{70AA45FA-F466-47D7-83DD-20C85A4FD79D}" presName="parentLin" presStyleCnt="0"/>
      <dgm:spPr/>
    </dgm:pt>
    <dgm:pt modelId="{FF1CDC61-A715-4BB1-92E2-C8F7A52158E8}" type="pres">
      <dgm:prSet presAssocID="{70AA45FA-F466-47D7-83DD-20C85A4FD79D}" presName="parentLeftMargin" presStyleLbl="node1" presStyleIdx="3" presStyleCnt="6"/>
      <dgm:spPr/>
      <dgm:t>
        <a:bodyPr/>
        <a:lstStyle/>
        <a:p>
          <a:pPr rtl="1"/>
          <a:endParaRPr lang="ar-EG"/>
        </a:p>
      </dgm:t>
    </dgm:pt>
    <dgm:pt modelId="{6935055F-6629-4D8D-A076-D11E499446BE}" type="pres">
      <dgm:prSet presAssocID="{70AA45FA-F466-47D7-83DD-20C85A4FD79D}" presName="parentText" presStyleLbl="node1" presStyleIdx="4" presStyleCnt="6" custScaleX="134108" custLinFactNeighborX="-24977">
        <dgm:presLayoutVars>
          <dgm:chMax val="0"/>
          <dgm:bulletEnabled val="1"/>
        </dgm:presLayoutVars>
      </dgm:prSet>
      <dgm:spPr/>
      <dgm:t>
        <a:bodyPr/>
        <a:lstStyle/>
        <a:p>
          <a:pPr rtl="1"/>
          <a:endParaRPr lang="ar-EG"/>
        </a:p>
      </dgm:t>
    </dgm:pt>
    <dgm:pt modelId="{00BC79C4-EEFD-4A64-97A8-ECC2EA327BC8}" type="pres">
      <dgm:prSet presAssocID="{70AA45FA-F466-47D7-83DD-20C85A4FD79D}" presName="negativeSpace" presStyleCnt="0"/>
      <dgm:spPr/>
    </dgm:pt>
    <dgm:pt modelId="{46567002-0909-48CA-83E7-D4857F3B4068}" type="pres">
      <dgm:prSet presAssocID="{70AA45FA-F466-47D7-83DD-20C85A4FD79D}" presName="childText" presStyleLbl="conFgAcc1" presStyleIdx="4" presStyleCnt="6">
        <dgm:presLayoutVars>
          <dgm:bulletEnabled val="1"/>
        </dgm:presLayoutVars>
      </dgm:prSet>
      <dgm:spPr/>
    </dgm:pt>
    <dgm:pt modelId="{45F417F4-9D23-4C51-849A-09E20109DBB2}" type="pres">
      <dgm:prSet presAssocID="{60C94FD5-1B06-47A7-9AAB-DF36F7D8F19A}" presName="spaceBetweenRectangles" presStyleCnt="0"/>
      <dgm:spPr/>
    </dgm:pt>
    <dgm:pt modelId="{7DB7938F-3AFD-4895-A3CB-D1BDF4573E5D}" type="pres">
      <dgm:prSet presAssocID="{DD01DA31-7E64-4C7C-8239-0216E2C5E94E}" presName="parentLin" presStyleCnt="0"/>
      <dgm:spPr/>
    </dgm:pt>
    <dgm:pt modelId="{A715DF30-61B7-4EBC-9277-AE3FC89E61B0}" type="pres">
      <dgm:prSet presAssocID="{DD01DA31-7E64-4C7C-8239-0216E2C5E94E}" presName="parentLeftMargin" presStyleLbl="node1" presStyleIdx="4" presStyleCnt="6"/>
      <dgm:spPr/>
      <dgm:t>
        <a:bodyPr/>
        <a:lstStyle/>
        <a:p>
          <a:pPr rtl="1"/>
          <a:endParaRPr lang="ar-EG"/>
        </a:p>
      </dgm:t>
    </dgm:pt>
    <dgm:pt modelId="{994DD96C-6A19-4328-B123-567FEE27A27C}" type="pres">
      <dgm:prSet presAssocID="{DD01DA31-7E64-4C7C-8239-0216E2C5E94E}" presName="parentText" presStyleLbl="node1" presStyleIdx="5" presStyleCnt="6" custScaleX="132287" custLinFactNeighborX="-6673">
        <dgm:presLayoutVars>
          <dgm:chMax val="0"/>
          <dgm:bulletEnabled val="1"/>
        </dgm:presLayoutVars>
      </dgm:prSet>
      <dgm:spPr/>
      <dgm:t>
        <a:bodyPr/>
        <a:lstStyle/>
        <a:p>
          <a:pPr rtl="1"/>
          <a:endParaRPr lang="ar-EG"/>
        </a:p>
      </dgm:t>
    </dgm:pt>
    <dgm:pt modelId="{F4E6FE2F-5FB7-4E06-986F-1CE49907E0D3}" type="pres">
      <dgm:prSet presAssocID="{DD01DA31-7E64-4C7C-8239-0216E2C5E94E}" presName="negativeSpace" presStyleCnt="0"/>
      <dgm:spPr/>
    </dgm:pt>
    <dgm:pt modelId="{1D536FD9-0DB2-4069-A3F9-D9BD0C51FD3E}" type="pres">
      <dgm:prSet presAssocID="{DD01DA31-7E64-4C7C-8239-0216E2C5E94E}" presName="childText" presStyleLbl="conFgAcc1" presStyleIdx="5" presStyleCnt="6">
        <dgm:presLayoutVars>
          <dgm:bulletEnabled val="1"/>
        </dgm:presLayoutVars>
      </dgm:prSet>
      <dgm:spPr/>
    </dgm:pt>
  </dgm:ptLst>
  <dgm:cxnLst>
    <dgm:cxn modelId="{D33B1873-0BDA-4E82-9C3C-889E52C27BF7}" type="presOf" srcId="{831B99EE-8A78-46AC-A864-12152D4AD20E}" destId="{A5324AAD-5B00-4055-B37F-7F373FB06907}" srcOrd="1" destOrd="0" presId="urn:microsoft.com/office/officeart/2005/8/layout/list1"/>
    <dgm:cxn modelId="{59B9235D-E3AA-466A-BDA1-5284ED890E31}" type="presOf" srcId="{1277A861-1D18-4AB4-B27C-9FBA01372B63}" destId="{EB3258D8-7F0E-4961-A866-ADA432A2110D}" srcOrd="0" destOrd="0" presId="urn:microsoft.com/office/officeart/2005/8/layout/list1"/>
    <dgm:cxn modelId="{9234B8EA-055F-4C01-8178-47CFEF2BB044}" srcId="{FA6F42D3-684F-477F-B296-4774CD1ED5CD}" destId="{FC80EAAF-F0BD-4682-87BE-D5EE1659F959}" srcOrd="2" destOrd="0" parTransId="{FB229ECA-D4DC-4F41-936B-34CCB3629D4D}" sibTransId="{764F2C6D-C37C-4819-9506-293F7500B67D}"/>
    <dgm:cxn modelId="{86FC4442-12D6-4A73-9C3A-FB096C63E437}" srcId="{FA6F42D3-684F-477F-B296-4774CD1ED5CD}" destId="{E87EEF44-8911-4563-9854-191DDD73D11E}" srcOrd="0" destOrd="0" parTransId="{7574B99B-B1FC-4466-904A-792F9074FE2B}" sibTransId="{F85A311D-64F8-4ACD-AFA9-2035A94D7247}"/>
    <dgm:cxn modelId="{B37AFC15-533D-46EF-A76A-90E94999A5C1}" type="presOf" srcId="{FC80EAAF-F0BD-4682-87BE-D5EE1659F959}" destId="{C609E33F-DD5E-4A96-BDF1-06334CC54FA3}" srcOrd="0" destOrd="0" presId="urn:microsoft.com/office/officeart/2005/8/layout/list1"/>
    <dgm:cxn modelId="{AE9ED2A7-BDBB-47D6-9E38-3F9DEF3065C9}" srcId="{FA6F42D3-684F-477F-B296-4774CD1ED5CD}" destId="{70AA45FA-F466-47D7-83DD-20C85A4FD79D}" srcOrd="4" destOrd="0" parTransId="{9302FA98-7F33-4321-B115-54A6A1B554BC}" sibTransId="{60C94FD5-1B06-47A7-9AAB-DF36F7D8F19A}"/>
    <dgm:cxn modelId="{397589CC-3863-43FE-9E7A-8F5158743328}" type="presOf" srcId="{E87EEF44-8911-4563-9854-191DDD73D11E}" destId="{C9D7AC1A-F84B-49CE-91B0-44E5DDF46E60}" srcOrd="0" destOrd="0" presId="urn:microsoft.com/office/officeart/2005/8/layout/list1"/>
    <dgm:cxn modelId="{18F59438-B3DB-4E90-8FC4-4518FD28BBE6}" type="presOf" srcId="{831B99EE-8A78-46AC-A864-12152D4AD20E}" destId="{68343CB8-9D71-4F53-9BAF-16AC517C4CDC}" srcOrd="0" destOrd="0" presId="urn:microsoft.com/office/officeart/2005/8/layout/list1"/>
    <dgm:cxn modelId="{7C28082D-5B51-4726-B029-492DE79E9ECE}" type="presOf" srcId="{DD01DA31-7E64-4C7C-8239-0216E2C5E94E}" destId="{A715DF30-61B7-4EBC-9277-AE3FC89E61B0}" srcOrd="0" destOrd="0" presId="urn:microsoft.com/office/officeart/2005/8/layout/list1"/>
    <dgm:cxn modelId="{B54258FF-8EBB-4272-AFC1-84BCF52C8192}" type="presOf" srcId="{FA6F42D3-684F-477F-B296-4774CD1ED5CD}" destId="{C23475B3-BA33-4B88-BD2F-B500322AA7BE}" srcOrd="0" destOrd="0" presId="urn:microsoft.com/office/officeart/2005/8/layout/list1"/>
    <dgm:cxn modelId="{BB3925D3-B5BD-4083-84BA-716BD444E13B}" srcId="{FA6F42D3-684F-477F-B296-4774CD1ED5CD}" destId="{831B99EE-8A78-46AC-A864-12152D4AD20E}" srcOrd="1" destOrd="0" parTransId="{2FC2AFEF-D3A5-4186-84F2-7123E2845539}" sibTransId="{C4492B44-6146-4183-BF26-AD0CEA239CE7}"/>
    <dgm:cxn modelId="{812A4E0B-9107-42D4-B89E-3C5DB369846F}" srcId="{FA6F42D3-684F-477F-B296-4774CD1ED5CD}" destId="{1277A861-1D18-4AB4-B27C-9FBA01372B63}" srcOrd="3" destOrd="0" parTransId="{D1B78AEB-F37D-4680-9E8E-018D95E53B20}" sibTransId="{22C33E2D-1D15-46FD-9E05-AA7D03E0F243}"/>
    <dgm:cxn modelId="{0A2CBF40-232A-47CE-8292-D3A8623384F5}" type="presOf" srcId="{70AA45FA-F466-47D7-83DD-20C85A4FD79D}" destId="{6935055F-6629-4D8D-A076-D11E499446BE}" srcOrd="1" destOrd="0" presId="urn:microsoft.com/office/officeart/2005/8/layout/list1"/>
    <dgm:cxn modelId="{3859ABFF-0C6F-4009-BB88-968D30310F8C}" type="presOf" srcId="{E87EEF44-8911-4563-9854-191DDD73D11E}" destId="{86CAACE3-DA01-4DA6-BD65-045694076110}" srcOrd="1" destOrd="0" presId="urn:microsoft.com/office/officeart/2005/8/layout/list1"/>
    <dgm:cxn modelId="{F8359889-7721-4423-BADB-08903918BC7C}" type="presOf" srcId="{1277A861-1D18-4AB4-B27C-9FBA01372B63}" destId="{F8A83F45-9B5F-4CEE-A898-E488D427EFBA}" srcOrd="1" destOrd="0" presId="urn:microsoft.com/office/officeart/2005/8/layout/list1"/>
    <dgm:cxn modelId="{0AA4EEB8-5D44-4150-9607-A88092CC31E8}" srcId="{FA6F42D3-684F-477F-B296-4774CD1ED5CD}" destId="{DD01DA31-7E64-4C7C-8239-0216E2C5E94E}" srcOrd="5" destOrd="0" parTransId="{0D8D3C71-037D-4E63-AD51-2632F0F68FED}" sibTransId="{ED52C427-CB9B-4E12-AF93-A2829EC37D05}"/>
    <dgm:cxn modelId="{12A81E3E-CCA1-44FE-9064-5A100A7F5B9A}" type="presOf" srcId="{70AA45FA-F466-47D7-83DD-20C85A4FD79D}" destId="{FF1CDC61-A715-4BB1-92E2-C8F7A52158E8}" srcOrd="0" destOrd="0" presId="urn:microsoft.com/office/officeart/2005/8/layout/list1"/>
    <dgm:cxn modelId="{BB1911C3-E67B-4038-985D-79DA09641733}" type="presOf" srcId="{FC80EAAF-F0BD-4682-87BE-D5EE1659F959}" destId="{0DCC454B-C63D-4CBD-B1D2-244194F60997}" srcOrd="1" destOrd="0" presId="urn:microsoft.com/office/officeart/2005/8/layout/list1"/>
    <dgm:cxn modelId="{463991B2-D909-43C2-B8E5-F410F04B013C}" type="presOf" srcId="{DD01DA31-7E64-4C7C-8239-0216E2C5E94E}" destId="{994DD96C-6A19-4328-B123-567FEE27A27C}" srcOrd="1" destOrd="0" presId="urn:microsoft.com/office/officeart/2005/8/layout/list1"/>
    <dgm:cxn modelId="{B35CA283-89CB-47B4-A87C-C69A8FCB24DB}" type="presParOf" srcId="{C23475B3-BA33-4B88-BD2F-B500322AA7BE}" destId="{F3877FE3-A707-408C-BB8B-946F5007A91F}" srcOrd="0" destOrd="0" presId="urn:microsoft.com/office/officeart/2005/8/layout/list1"/>
    <dgm:cxn modelId="{FB49A15B-1EC1-4881-B3A3-0A638D0E0165}" type="presParOf" srcId="{F3877FE3-A707-408C-BB8B-946F5007A91F}" destId="{C9D7AC1A-F84B-49CE-91B0-44E5DDF46E60}" srcOrd="0" destOrd="0" presId="urn:microsoft.com/office/officeart/2005/8/layout/list1"/>
    <dgm:cxn modelId="{200C8B05-7211-47C5-870B-E374B1D7D28D}" type="presParOf" srcId="{F3877FE3-A707-408C-BB8B-946F5007A91F}" destId="{86CAACE3-DA01-4DA6-BD65-045694076110}" srcOrd="1" destOrd="0" presId="urn:microsoft.com/office/officeart/2005/8/layout/list1"/>
    <dgm:cxn modelId="{2C61B6BE-C0B3-41E4-9218-977CADC380D6}" type="presParOf" srcId="{C23475B3-BA33-4B88-BD2F-B500322AA7BE}" destId="{3262D513-AE68-4B84-B5A5-F1F26B3CAC54}" srcOrd="1" destOrd="0" presId="urn:microsoft.com/office/officeart/2005/8/layout/list1"/>
    <dgm:cxn modelId="{CCE1CD71-6038-480A-80BD-1704ECF71ED8}" type="presParOf" srcId="{C23475B3-BA33-4B88-BD2F-B500322AA7BE}" destId="{DBEA4685-9513-463D-B89E-9BD5F620E61F}" srcOrd="2" destOrd="0" presId="urn:microsoft.com/office/officeart/2005/8/layout/list1"/>
    <dgm:cxn modelId="{58DDD5EC-7A4E-4619-8378-D0F7353A61BB}" type="presParOf" srcId="{C23475B3-BA33-4B88-BD2F-B500322AA7BE}" destId="{6F682613-A599-4BD4-87EC-74066EE358D9}" srcOrd="3" destOrd="0" presId="urn:microsoft.com/office/officeart/2005/8/layout/list1"/>
    <dgm:cxn modelId="{33C275B6-EDDD-4FFA-A0A6-2FAEB82874AB}" type="presParOf" srcId="{C23475B3-BA33-4B88-BD2F-B500322AA7BE}" destId="{7DF870C2-3DAC-4F15-88FD-120F6D6F6729}" srcOrd="4" destOrd="0" presId="urn:microsoft.com/office/officeart/2005/8/layout/list1"/>
    <dgm:cxn modelId="{D137B23F-B23E-41C8-86DB-163408F48A4C}" type="presParOf" srcId="{7DF870C2-3DAC-4F15-88FD-120F6D6F6729}" destId="{68343CB8-9D71-4F53-9BAF-16AC517C4CDC}" srcOrd="0" destOrd="0" presId="urn:microsoft.com/office/officeart/2005/8/layout/list1"/>
    <dgm:cxn modelId="{25103ACE-0335-4CA4-B919-01EBADC5794D}" type="presParOf" srcId="{7DF870C2-3DAC-4F15-88FD-120F6D6F6729}" destId="{A5324AAD-5B00-4055-B37F-7F373FB06907}" srcOrd="1" destOrd="0" presId="urn:microsoft.com/office/officeart/2005/8/layout/list1"/>
    <dgm:cxn modelId="{657BD409-5B1F-4BC7-91A2-4A44E7B92574}" type="presParOf" srcId="{C23475B3-BA33-4B88-BD2F-B500322AA7BE}" destId="{A4FF8DCC-4C56-48B6-B5C4-F2BEE7CBE7DE}" srcOrd="5" destOrd="0" presId="urn:microsoft.com/office/officeart/2005/8/layout/list1"/>
    <dgm:cxn modelId="{372FC8CD-2CB4-432D-8ECE-60D18BFED18B}" type="presParOf" srcId="{C23475B3-BA33-4B88-BD2F-B500322AA7BE}" destId="{A7679A19-BEE1-4BAD-A9CE-FF4464A2FCB7}" srcOrd="6" destOrd="0" presId="urn:microsoft.com/office/officeart/2005/8/layout/list1"/>
    <dgm:cxn modelId="{4CA0E97C-40BD-49B4-895E-AB446A2CA426}" type="presParOf" srcId="{C23475B3-BA33-4B88-BD2F-B500322AA7BE}" destId="{B9F2A2D1-8A37-4903-BA70-EB47577C1153}" srcOrd="7" destOrd="0" presId="urn:microsoft.com/office/officeart/2005/8/layout/list1"/>
    <dgm:cxn modelId="{E036BAC3-4C1A-466D-973D-5B564B3AAD23}" type="presParOf" srcId="{C23475B3-BA33-4B88-BD2F-B500322AA7BE}" destId="{B8D1F20A-324D-40E3-9BFB-956F7EA4F668}" srcOrd="8" destOrd="0" presId="urn:microsoft.com/office/officeart/2005/8/layout/list1"/>
    <dgm:cxn modelId="{A24CF417-7842-4422-BC16-58C97FD8320A}" type="presParOf" srcId="{B8D1F20A-324D-40E3-9BFB-956F7EA4F668}" destId="{C609E33F-DD5E-4A96-BDF1-06334CC54FA3}" srcOrd="0" destOrd="0" presId="urn:microsoft.com/office/officeart/2005/8/layout/list1"/>
    <dgm:cxn modelId="{040DF747-57E0-4475-B109-555DE1186B71}" type="presParOf" srcId="{B8D1F20A-324D-40E3-9BFB-956F7EA4F668}" destId="{0DCC454B-C63D-4CBD-B1D2-244194F60997}" srcOrd="1" destOrd="0" presId="urn:microsoft.com/office/officeart/2005/8/layout/list1"/>
    <dgm:cxn modelId="{51E79512-C8F9-44F3-BBFC-BC599A51CD3E}" type="presParOf" srcId="{C23475B3-BA33-4B88-BD2F-B500322AA7BE}" destId="{0DA3023B-155F-4352-84D1-689DE1EF0BAE}" srcOrd="9" destOrd="0" presId="urn:microsoft.com/office/officeart/2005/8/layout/list1"/>
    <dgm:cxn modelId="{D3C0D668-A2FB-4060-9E9D-143970D3327F}" type="presParOf" srcId="{C23475B3-BA33-4B88-BD2F-B500322AA7BE}" destId="{D3D70E08-F6B8-4E9E-87E8-1244A401001D}" srcOrd="10" destOrd="0" presId="urn:microsoft.com/office/officeart/2005/8/layout/list1"/>
    <dgm:cxn modelId="{D76908CE-78AF-49C8-9455-42C682A8FDFD}" type="presParOf" srcId="{C23475B3-BA33-4B88-BD2F-B500322AA7BE}" destId="{E9780323-311D-48A8-8C6D-63206C9B3978}" srcOrd="11" destOrd="0" presId="urn:microsoft.com/office/officeart/2005/8/layout/list1"/>
    <dgm:cxn modelId="{81377769-07BC-4115-AF5E-F598B24F9F81}" type="presParOf" srcId="{C23475B3-BA33-4B88-BD2F-B500322AA7BE}" destId="{6629148B-5523-465F-9DCB-5584190B2538}" srcOrd="12" destOrd="0" presId="urn:microsoft.com/office/officeart/2005/8/layout/list1"/>
    <dgm:cxn modelId="{52D60AE1-BC05-47CD-A9A6-549A6D3956ED}" type="presParOf" srcId="{6629148B-5523-465F-9DCB-5584190B2538}" destId="{EB3258D8-7F0E-4961-A866-ADA432A2110D}" srcOrd="0" destOrd="0" presId="urn:microsoft.com/office/officeart/2005/8/layout/list1"/>
    <dgm:cxn modelId="{EE36C7C1-AB4F-4C88-B199-971517D2CB53}" type="presParOf" srcId="{6629148B-5523-465F-9DCB-5584190B2538}" destId="{F8A83F45-9B5F-4CEE-A898-E488D427EFBA}" srcOrd="1" destOrd="0" presId="urn:microsoft.com/office/officeart/2005/8/layout/list1"/>
    <dgm:cxn modelId="{91696707-BCF8-4A5C-AE2F-C657857B63A7}" type="presParOf" srcId="{C23475B3-BA33-4B88-BD2F-B500322AA7BE}" destId="{2DEF7B18-C41F-4937-BB5D-9439F4D82DD7}" srcOrd="13" destOrd="0" presId="urn:microsoft.com/office/officeart/2005/8/layout/list1"/>
    <dgm:cxn modelId="{42A94C07-DE7F-4B0E-B31D-9B543DF534C9}" type="presParOf" srcId="{C23475B3-BA33-4B88-BD2F-B500322AA7BE}" destId="{40089CA7-076B-47EA-B1A2-68FB8BB324F8}" srcOrd="14" destOrd="0" presId="urn:microsoft.com/office/officeart/2005/8/layout/list1"/>
    <dgm:cxn modelId="{F660B21A-6F89-4857-A5FF-2FA3CBB73694}" type="presParOf" srcId="{C23475B3-BA33-4B88-BD2F-B500322AA7BE}" destId="{9C5342B3-D261-4858-BE1B-36EB0A7C8BD5}" srcOrd="15" destOrd="0" presId="urn:microsoft.com/office/officeart/2005/8/layout/list1"/>
    <dgm:cxn modelId="{2391F96E-EBB4-41D1-A23D-21AAC9D1142F}" type="presParOf" srcId="{C23475B3-BA33-4B88-BD2F-B500322AA7BE}" destId="{A7E77AB5-0720-40E0-B7F9-CF960F360AC9}" srcOrd="16" destOrd="0" presId="urn:microsoft.com/office/officeart/2005/8/layout/list1"/>
    <dgm:cxn modelId="{06A0DD25-DD4B-4FEE-8127-B75F21EE21F1}" type="presParOf" srcId="{A7E77AB5-0720-40E0-B7F9-CF960F360AC9}" destId="{FF1CDC61-A715-4BB1-92E2-C8F7A52158E8}" srcOrd="0" destOrd="0" presId="urn:microsoft.com/office/officeart/2005/8/layout/list1"/>
    <dgm:cxn modelId="{2C6694B4-B898-494D-9AA9-E352DF63619B}" type="presParOf" srcId="{A7E77AB5-0720-40E0-B7F9-CF960F360AC9}" destId="{6935055F-6629-4D8D-A076-D11E499446BE}" srcOrd="1" destOrd="0" presId="urn:microsoft.com/office/officeart/2005/8/layout/list1"/>
    <dgm:cxn modelId="{80BFB55E-03E9-4A2D-831B-8914EC316046}" type="presParOf" srcId="{C23475B3-BA33-4B88-BD2F-B500322AA7BE}" destId="{00BC79C4-EEFD-4A64-97A8-ECC2EA327BC8}" srcOrd="17" destOrd="0" presId="urn:microsoft.com/office/officeart/2005/8/layout/list1"/>
    <dgm:cxn modelId="{1893C8DF-89FE-4449-9596-CE03CC43A56D}" type="presParOf" srcId="{C23475B3-BA33-4B88-BD2F-B500322AA7BE}" destId="{46567002-0909-48CA-83E7-D4857F3B4068}" srcOrd="18" destOrd="0" presId="urn:microsoft.com/office/officeart/2005/8/layout/list1"/>
    <dgm:cxn modelId="{FE3970D7-F111-47D6-A3A5-E4FE996E99CB}" type="presParOf" srcId="{C23475B3-BA33-4B88-BD2F-B500322AA7BE}" destId="{45F417F4-9D23-4C51-849A-09E20109DBB2}" srcOrd="19" destOrd="0" presId="urn:microsoft.com/office/officeart/2005/8/layout/list1"/>
    <dgm:cxn modelId="{B81607EC-2D6D-4DBB-90D4-5CCCC7C86899}" type="presParOf" srcId="{C23475B3-BA33-4B88-BD2F-B500322AA7BE}" destId="{7DB7938F-3AFD-4895-A3CB-D1BDF4573E5D}" srcOrd="20" destOrd="0" presId="urn:microsoft.com/office/officeart/2005/8/layout/list1"/>
    <dgm:cxn modelId="{E4221917-1F41-4186-A9BD-8F23A0A858B9}" type="presParOf" srcId="{7DB7938F-3AFD-4895-A3CB-D1BDF4573E5D}" destId="{A715DF30-61B7-4EBC-9277-AE3FC89E61B0}" srcOrd="0" destOrd="0" presId="urn:microsoft.com/office/officeart/2005/8/layout/list1"/>
    <dgm:cxn modelId="{A3298A5F-E54A-4CA4-BB74-C8BD7A01E68A}" type="presParOf" srcId="{7DB7938F-3AFD-4895-A3CB-D1BDF4573E5D}" destId="{994DD96C-6A19-4328-B123-567FEE27A27C}" srcOrd="1" destOrd="0" presId="urn:microsoft.com/office/officeart/2005/8/layout/list1"/>
    <dgm:cxn modelId="{4A81B74A-60AD-46A6-9C48-2C0E172CB536}" type="presParOf" srcId="{C23475B3-BA33-4B88-BD2F-B500322AA7BE}" destId="{F4E6FE2F-5FB7-4E06-986F-1CE49907E0D3}" srcOrd="21" destOrd="0" presId="urn:microsoft.com/office/officeart/2005/8/layout/list1"/>
    <dgm:cxn modelId="{5A730E7C-95AC-413A-BC91-B7E6035A87C9}" type="presParOf" srcId="{C23475B3-BA33-4B88-BD2F-B500322AA7BE}" destId="{1D536FD9-0DB2-4069-A3F9-D9BD0C51FD3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A4685-9513-463D-B89E-9BD5F620E61F}">
      <dsp:nvSpPr>
        <dsp:cNvPr id="0" name=""/>
        <dsp:cNvSpPr/>
      </dsp:nvSpPr>
      <dsp:spPr>
        <a:xfrm>
          <a:off x="0" y="348494"/>
          <a:ext cx="7867680" cy="453600"/>
        </a:xfrm>
        <a:prstGeom prst="rect">
          <a:avLst/>
        </a:prstGeom>
        <a:solidFill>
          <a:schemeClr val="bg2">
            <a:lumMod val="90000"/>
            <a:alpha val="90000"/>
          </a:schemeClr>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86CAACE3-DA01-4DA6-BD65-045694076110}">
      <dsp:nvSpPr>
        <dsp:cNvPr id="0" name=""/>
        <dsp:cNvSpPr/>
      </dsp:nvSpPr>
      <dsp:spPr>
        <a:xfrm>
          <a:off x="233114" y="82814"/>
          <a:ext cx="7478052" cy="5313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8166" tIns="0" rIns="208166" bIns="0" numCol="1" spcCol="1270" anchor="ctr" anchorCtr="0">
          <a:noAutofit/>
        </a:bodyPr>
        <a:lstStyle/>
        <a:p>
          <a:pPr lvl="0" algn="r" defTabSz="1244600" rtl="0">
            <a:lnSpc>
              <a:spcPct val="90000"/>
            </a:lnSpc>
            <a:spcBef>
              <a:spcPct val="0"/>
            </a:spcBef>
            <a:spcAft>
              <a:spcPct val="35000"/>
            </a:spcAft>
          </a:pPr>
          <a:r>
            <a:rPr lang="ar-EG" sz="2800" b="1" kern="1200" dirty="0" smtClean="0">
              <a:latin typeface="Times New Roman" pitchFamily="18" charset="0"/>
              <a:cs typeface="Times New Roman" pitchFamily="18" charset="0"/>
            </a:rPr>
            <a:t>1 - تاريخ نشأة الكلية</a:t>
          </a:r>
        </a:p>
      </dsp:txBody>
      <dsp:txXfrm>
        <a:off x="259053" y="108753"/>
        <a:ext cx="7426174" cy="479482"/>
      </dsp:txXfrm>
    </dsp:sp>
    <dsp:sp modelId="{A7679A19-BEE1-4BAD-A9CE-FF4464A2FCB7}">
      <dsp:nvSpPr>
        <dsp:cNvPr id="0" name=""/>
        <dsp:cNvSpPr/>
      </dsp:nvSpPr>
      <dsp:spPr>
        <a:xfrm>
          <a:off x="0" y="1164974"/>
          <a:ext cx="7867680" cy="453600"/>
        </a:xfrm>
        <a:prstGeom prst="rect">
          <a:avLst/>
        </a:prstGeom>
        <a:solidFill>
          <a:schemeClr val="bg2">
            <a:lumMod val="90000"/>
            <a:alpha val="90000"/>
          </a:schemeClr>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A5324AAD-5B00-4055-B37F-7F373FB06907}">
      <dsp:nvSpPr>
        <dsp:cNvPr id="0" name=""/>
        <dsp:cNvSpPr/>
      </dsp:nvSpPr>
      <dsp:spPr>
        <a:xfrm>
          <a:off x="233114" y="899294"/>
          <a:ext cx="7491191" cy="5313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8166" tIns="0" rIns="208166" bIns="0" numCol="1" spcCol="1270" anchor="ctr" anchorCtr="0">
          <a:noAutofit/>
        </a:bodyPr>
        <a:lstStyle/>
        <a:p>
          <a:pPr lvl="0" algn="r" defTabSz="1244600" rtl="0">
            <a:lnSpc>
              <a:spcPct val="90000"/>
            </a:lnSpc>
            <a:spcBef>
              <a:spcPct val="0"/>
            </a:spcBef>
            <a:spcAft>
              <a:spcPct val="35000"/>
            </a:spcAft>
          </a:pPr>
          <a:r>
            <a:rPr lang="ar-EG" sz="2800" b="1" kern="1200" dirty="0" smtClean="0">
              <a:latin typeface="Times New Roman" pitchFamily="18" charset="0"/>
              <a:cs typeface="Times New Roman" pitchFamily="18" charset="0"/>
            </a:rPr>
            <a:t>2 - المواظبه / ايقاف القيد / النقل</a:t>
          </a:r>
          <a:endParaRPr lang="en-US" sz="2800" b="1" kern="1200" dirty="0" smtClean="0">
            <a:latin typeface="Times New Roman" pitchFamily="18" charset="0"/>
            <a:cs typeface="Times New Roman" pitchFamily="18" charset="0"/>
          </a:endParaRPr>
        </a:p>
      </dsp:txBody>
      <dsp:txXfrm>
        <a:off x="259053" y="925233"/>
        <a:ext cx="7439313" cy="479482"/>
      </dsp:txXfrm>
    </dsp:sp>
    <dsp:sp modelId="{D3D70E08-F6B8-4E9E-87E8-1244A401001D}">
      <dsp:nvSpPr>
        <dsp:cNvPr id="0" name=""/>
        <dsp:cNvSpPr/>
      </dsp:nvSpPr>
      <dsp:spPr>
        <a:xfrm>
          <a:off x="0" y="1981454"/>
          <a:ext cx="7867680" cy="453600"/>
        </a:xfrm>
        <a:prstGeom prst="rect">
          <a:avLst/>
        </a:prstGeom>
        <a:solidFill>
          <a:schemeClr val="bg2">
            <a:lumMod val="90000"/>
            <a:alpha val="90000"/>
          </a:schemeClr>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0DCC454B-C63D-4CBD-B1D2-244194F60997}">
      <dsp:nvSpPr>
        <dsp:cNvPr id="0" name=""/>
        <dsp:cNvSpPr/>
      </dsp:nvSpPr>
      <dsp:spPr>
        <a:xfrm>
          <a:off x="225063" y="1715774"/>
          <a:ext cx="7490676" cy="5313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8166" tIns="0" rIns="208166" bIns="0" numCol="1" spcCol="1270" anchor="ctr" anchorCtr="0">
          <a:noAutofit/>
        </a:bodyPr>
        <a:lstStyle/>
        <a:p>
          <a:pPr lvl="0" algn="r" defTabSz="1244600">
            <a:lnSpc>
              <a:spcPct val="90000"/>
            </a:lnSpc>
            <a:spcBef>
              <a:spcPct val="0"/>
            </a:spcBef>
            <a:spcAft>
              <a:spcPct val="35000"/>
            </a:spcAft>
          </a:pPr>
          <a:r>
            <a:rPr lang="ar-EG" sz="2800" b="1" kern="1200" dirty="0" smtClean="0">
              <a:latin typeface="Times New Roman" pitchFamily="18" charset="0"/>
              <a:cs typeface="Times New Roman" pitchFamily="18" charset="0"/>
            </a:rPr>
            <a:t>3 – ضوابط الامتحانات / الالتماسات</a:t>
          </a:r>
          <a:endParaRPr lang="en-US" sz="2800" b="1" kern="1200" dirty="0" smtClean="0">
            <a:latin typeface="Times New Roman" pitchFamily="18" charset="0"/>
            <a:cs typeface="Times New Roman" pitchFamily="18" charset="0"/>
          </a:endParaRPr>
        </a:p>
      </dsp:txBody>
      <dsp:txXfrm>
        <a:off x="251002" y="1741713"/>
        <a:ext cx="7438798" cy="479482"/>
      </dsp:txXfrm>
    </dsp:sp>
    <dsp:sp modelId="{40089CA7-076B-47EA-B1A2-68FB8BB324F8}">
      <dsp:nvSpPr>
        <dsp:cNvPr id="0" name=""/>
        <dsp:cNvSpPr/>
      </dsp:nvSpPr>
      <dsp:spPr>
        <a:xfrm>
          <a:off x="0" y="2797935"/>
          <a:ext cx="7867680" cy="453600"/>
        </a:xfrm>
        <a:prstGeom prst="rect">
          <a:avLst/>
        </a:prstGeom>
        <a:solidFill>
          <a:schemeClr val="accent5">
            <a:lumMod val="40000"/>
            <a:lumOff val="60000"/>
            <a:alpha val="9000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A83F45-9B5F-4CEE-A898-E488D427EFBA}">
      <dsp:nvSpPr>
        <dsp:cNvPr id="0" name=""/>
        <dsp:cNvSpPr/>
      </dsp:nvSpPr>
      <dsp:spPr>
        <a:xfrm>
          <a:off x="298039" y="2532254"/>
          <a:ext cx="7435343" cy="5313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8166" tIns="0" rIns="208166" bIns="0" numCol="1" spcCol="1270" anchor="ctr" anchorCtr="0">
          <a:noAutofit/>
        </a:bodyPr>
        <a:lstStyle/>
        <a:p>
          <a:pPr lvl="0" algn="r" defTabSz="1244600">
            <a:lnSpc>
              <a:spcPct val="90000"/>
            </a:lnSpc>
            <a:spcBef>
              <a:spcPct val="0"/>
            </a:spcBef>
            <a:spcAft>
              <a:spcPct val="35000"/>
            </a:spcAft>
          </a:pPr>
          <a:r>
            <a:rPr lang="ar-EG" sz="2800" b="1" kern="1200" baseline="0" dirty="0" smtClean="0">
              <a:latin typeface="Times New Roman" pitchFamily="18" charset="0"/>
              <a:cs typeface="Times New Roman" pitchFamily="18" charset="0"/>
            </a:rPr>
            <a:t>4 - اتحاد الطلاب والتكافل</a:t>
          </a:r>
          <a:endParaRPr lang="en-US" sz="2800" b="1" kern="1200" baseline="0" dirty="0" smtClean="0">
            <a:latin typeface="Times New Roman" pitchFamily="18" charset="0"/>
            <a:cs typeface="Times New Roman" pitchFamily="18" charset="0"/>
          </a:endParaRPr>
        </a:p>
      </dsp:txBody>
      <dsp:txXfrm>
        <a:off x="323978" y="2558193"/>
        <a:ext cx="7383465" cy="479482"/>
      </dsp:txXfrm>
    </dsp:sp>
    <dsp:sp modelId="{46567002-0909-48CA-83E7-D4857F3B4068}">
      <dsp:nvSpPr>
        <dsp:cNvPr id="0" name=""/>
        <dsp:cNvSpPr/>
      </dsp:nvSpPr>
      <dsp:spPr>
        <a:xfrm>
          <a:off x="0" y="3614415"/>
          <a:ext cx="7867680" cy="4536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5055F-6629-4D8D-A076-D11E499446BE}">
      <dsp:nvSpPr>
        <dsp:cNvPr id="0" name=""/>
        <dsp:cNvSpPr/>
      </dsp:nvSpPr>
      <dsp:spPr>
        <a:xfrm>
          <a:off x="295128" y="3348735"/>
          <a:ext cx="7385831" cy="5313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8166" tIns="0" rIns="208166" bIns="0" numCol="1" spcCol="1270" anchor="ctr" anchorCtr="0">
          <a:noAutofit/>
        </a:bodyPr>
        <a:lstStyle/>
        <a:p>
          <a:pPr lvl="0" algn="r" defTabSz="1244600">
            <a:lnSpc>
              <a:spcPct val="90000"/>
            </a:lnSpc>
            <a:spcBef>
              <a:spcPct val="0"/>
            </a:spcBef>
            <a:spcAft>
              <a:spcPct val="35000"/>
            </a:spcAft>
          </a:pPr>
          <a:r>
            <a:rPr lang="ar-EG" sz="2800" b="1" kern="1200" baseline="0" dirty="0" smtClean="0">
              <a:latin typeface="Times New Roman" pitchFamily="18" charset="0"/>
              <a:cs typeface="Times New Roman" pitchFamily="18" charset="0"/>
            </a:rPr>
            <a:t>5 - الهيكل الوظيفي والاداري للكليه</a:t>
          </a:r>
          <a:endParaRPr lang="en-US" sz="2800" b="1" kern="1200" baseline="0" dirty="0" smtClean="0">
            <a:latin typeface="Times New Roman" pitchFamily="18" charset="0"/>
            <a:cs typeface="Times New Roman" pitchFamily="18" charset="0"/>
          </a:endParaRPr>
        </a:p>
      </dsp:txBody>
      <dsp:txXfrm>
        <a:off x="321067" y="3374674"/>
        <a:ext cx="7333953" cy="479482"/>
      </dsp:txXfrm>
    </dsp:sp>
    <dsp:sp modelId="{1D536FD9-0DB2-4069-A3F9-D9BD0C51FD3E}">
      <dsp:nvSpPr>
        <dsp:cNvPr id="0" name=""/>
        <dsp:cNvSpPr/>
      </dsp:nvSpPr>
      <dsp:spPr>
        <a:xfrm>
          <a:off x="0" y="4430895"/>
          <a:ext cx="7867680" cy="45360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4DD96C-6A19-4328-B123-567FEE27A27C}">
      <dsp:nvSpPr>
        <dsp:cNvPr id="0" name=""/>
        <dsp:cNvSpPr/>
      </dsp:nvSpPr>
      <dsp:spPr>
        <a:xfrm>
          <a:off x="367133" y="4165215"/>
          <a:ext cx="7285542" cy="531360"/>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08166" tIns="0" rIns="208166" bIns="0" numCol="1" spcCol="1270" anchor="ctr" anchorCtr="0">
          <a:noAutofit/>
        </a:bodyPr>
        <a:lstStyle/>
        <a:p>
          <a:pPr lvl="0" algn="r" defTabSz="1244600">
            <a:lnSpc>
              <a:spcPct val="90000"/>
            </a:lnSpc>
            <a:spcBef>
              <a:spcPct val="0"/>
            </a:spcBef>
            <a:spcAft>
              <a:spcPct val="35000"/>
            </a:spcAft>
          </a:pPr>
          <a:r>
            <a:rPr lang="ar-EG" sz="2800" b="1" kern="1200" baseline="0" dirty="0" smtClean="0">
              <a:latin typeface="Times New Roman" pitchFamily="18" charset="0"/>
              <a:cs typeface="Times New Roman" pitchFamily="18" charset="0"/>
            </a:rPr>
            <a:t>6 - حقوق والتزامات الطالب</a:t>
          </a:r>
          <a:endParaRPr lang="en-US" sz="2800" b="1" kern="1200" baseline="0" dirty="0" smtClean="0">
            <a:latin typeface="Times New Roman" pitchFamily="18" charset="0"/>
            <a:cs typeface="Times New Roman" pitchFamily="18" charset="0"/>
          </a:endParaRPr>
        </a:p>
      </dsp:txBody>
      <dsp:txXfrm>
        <a:off x="393072" y="4191154"/>
        <a:ext cx="7233664"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9B4BA2B-11CF-4208-B5C5-22F151D959DD}" type="datetimeFigureOut">
              <a:rPr lang="ar-EG" smtClean="0"/>
              <a:t>05/01/1439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4A23551-451A-4098-8DD9-DF587311F882}" type="slidenum">
              <a:rPr lang="ar-EG" smtClean="0"/>
              <a:t>‹#›</a:t>
            </a:fld>
            <a:endParaRPr lang="ar-EG"/>
          </a:p>
        </p:txBody>
      </p:sp>
    </p:spTree>
    <p:extLst>
      <p:ext uri="{BB962C8B-B14F-4D97-AF65-F5344CB8AC3E}">
        <p14:creationId xmlns:p14="http://schemas.microsoft.com/office/powerpoint/2010/main" val="173371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29B6E-B5EF-4E1F-9F12-E6370AE7B688}" type="datetime8">
              <a:rPr lang="ar-EG" smtClean="0"/>
              <a:t>25 أيلول، 17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67A5179C-5EE3-44D3-8660-DAE21B85EE33}" type="slidenum">
              <a:rPr lang="ar-EG" smtClean="0"/>
              <a:t>‹#›</a:t>
            </a:fld>
            <a:endParaRPr lang="ar-EG"/>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45CF-C292-4C7F-83B6-2C0F3B646993}" type="datetime8">
              <a:rPr lang="ar-EG" smtClean="0"/>
              <a:t>25 أيلول، 17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7A5179C-5EE3-44D3-8660-DAE21B85EE33}"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A7466-9854-42F8-90F0-22C7ED5A0D08}" type="datetime8">
              <a:rPr lang="ar-EG" smtClean="0"/>
              <a:t>25 أيلول، 17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7A5179C-5EE3-44D3-8660-DAE21B85EE33}"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DE0578-E2C2-45BC-A516-FAE2AC9D7957}" type="datetime8">
              <a:rPr lang="ar-EG" smtClean="0"/>
              <a:t>25 أيلول، 17</a:t>
            </a:fld>
            <a:endParaRPr lang="ar-EG"/>
          </a:p>
        </p:txBody>
      </p:sp>
      <p:sp>
        <p:nvSpPr>
          <p:cNvPr id="10" name="Slide Number Placeholder 9"/>
          <p:cNvSpPr>
            <a:spLocks noGrp="1"/>
          </p:cNvSpPr>
          <p:nvPr>
            <p:ph type="sldNum" sz="quarter" idx="11"/>
          </p:nvPr>
        </p:nvSpPr>
        <p:spPr/>
        <p:txBody>
          <a:bodyPr/>
          <a:lstStyle/>
          <a:p>
            <a:fld id="{67A5179C-5EE3-44D3-8660-DAE21B85EE33}" type="slidenum">
              <a:rPr lang="ar-EG" smtClean="0"/>
              <a:t>‹#›</a:t>
            </a:fld>
            <a:endParaRPr lang="ar-EG"/>
          </a:p>
        </p:txBody>
      </p:sp>
      <p:sp>
        <p:nvSpPr>
          <p:cNvPr id="12" name="Footer Placeholder 11"/>
          <p:cNvSpPr>
            <a:spLocks noGrp="1"/>
          </p:cNvSpPr>
          <p:nvPr>
            <p:ph type="ftr" sz="quarter" idx="12"/>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90D249C7-74D5-438A-9B0A-D406453F11DF}" type="datetime8">
              <a:rPr lang="ar-EG" smtClean="0"/>
              <a:t>25 أيلول، 17</a:t>
            </a:fld>
            <a:endParaRPr lang="ar-EG"/>
          </a:p>
        </p:txBody>
      </p:sp>
      <p:sp>
        <p:nvSpPr>
          <p:cNvPr id="20" name="Slide Number Placeholder 19"/>
          <p:cNvSpPr>
            <a:spLocks noGrp="1"/>
          </p:cNvSpPr>
          <p:nvPr>
            <p:ph type="sldNum" sz="quarter" idx="11"/>
          </p:nvPr>
        </p:nvSpPr>
        <p:spPr/>
        <p:txBody>
          <a:bodyPr/>
          <a:lstStyle/>
          <a:p>
            <a:fld id="{67A5179C-5EE3-44D3-8660-DAE21B85EE33}" type="slidenum">
              <a:rPr lang="ar-EG" smtClean="0"/>
              <a:t>‹#›</a:t>
            </a:fld>
            <a:endParaRPr lang="ar-EG"/>
          </a:p>
        </p:txBody>
      </p:sp>
      <p:sp>
        <p:nvSpPr>
          <p:cNvPr id="21" name="Footer Placeholder 20"/>
          <p:cNvSpPr>
            <a:spLocks noGrp="1"/>
          </p:cNvSpPr>
          <p:nvPr>
            <p:ph type="ftr" sz="quarter" idx="12"/>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CE6522E4-5816-4A87-9F6B-D0BB8E16D7E0}" type="datetime8">
              <a:rPr lang="ar-EG" smtClean="0"/>
              <a:t>25 أيلول، 17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7A5179C-5EE3-44D3-8660-DAE21B85EE33}" type="slidenum">
              <a:rPr lang="ar-EG" smtClean="0"/>
              <a:t>‹#›</a:t>
            </a:fld>
            <a:endParaRPr lang="ar-EG"/>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14E57D2-C3E7-4CC5-9862-FD2BE9944C5A}" type="datetime8">
              <a:rPr lang="ar-EG" smtClean="0"/>
              <a:t>25 أيلول، 17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67A5179C-5EE3-44D3-8660-DAE21B85EE33}" type="slidenum">
              <a:rPr lang="ar-EG" smtClean="0"/>
              <a:t>‹#›</a:t>
            </a:fld>
            <a:endParaRPr lang="ar-EG"/>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5B0766-57BE-40A5-82E3-3063BA2AA57C}" type="datetime8">
              <a:rPr lang="ar-EG" smtClean="0"/>
              <a:t>25 أيلول، 17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67A5179C-5EE3-44D3-8660-DAE21B85EE33}"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E51B90-A829-4012-BDE2-8C4C7EE0C33E}" type="datetime8">
              <a:rPr lang="ar-EG" smtClean="0"/>
              <a:t>25 أيلول، 17</a:t>
            </a:fld>
            <a:endParaRPr lang="ar-EG"/>
          </a:p>
        </p:txBody>
      </p:sp>
      <p:sp>
        <p:nvSpPr>
          <p:cNvPr id="6" name="Slide Number Placeholder 5"/>
          <p:cNvSpPr>
            <a:spLocks noGrp="1"/>
          </p:cNvSpPr>
          <p:nvPr>
            <p:ph type="sldNum" sz="quarter" idx="11"/>
          </p:nvPr>
        </p:nvSpPr>
        <p:spPr/>
        <p:txBody>
          <a:bodyPr/>
          <a:lstStyle/>
          <a:p>
            <a:fld id="{67A5179C-5EE3-44D3-8660-DAE21B85EE33}" type="slidenum">
              <a:rPr lang="ar-EG" smtClean="0"/>
              <a:t>‹#›</a:t>
            </a:fld>
            <a:endParaRPr lang="ar-EG"/>
          </a:p>
        </p:txBody>
      </p:sp>
      <p:sp>
        <p:nvSpPr>
          <p:cNvPr id="7" name="Footer Placeholder 6"/>
          <p:cNvSpPr>
            <a:spLocks noGrp="1"/>
          </p:cNvSpPr>
          <p:nvPr>
            <p:ph type="ftr" sz="quarter" idx="12"/>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50676FD-F2B3-4AC2-8FBA-9DEBCC47F15E}" type="datetime8">
              <a:rPr lang="ar-EG" smtClean="0"/>
              <a:t>25 أيلول، 17</a:t>
            </a:fld>
            <a:endParaRPr lang="ar-EG"/>
          </a:p>
        </p:txBody>
      </p:sp>
      <p:sp>
        <p:nvSpPr>
          <p:cNvPr id="10" name="Slide Number Placeholder 9"/>
          <p:cNvSpPr>
            <a:spLocks noGrp="1"/>
          </p:cNvSpPr>
          <p:nvPr>
            <p:ph type="sldNum" sz="quarter" idx="15"/>
          </p:nvPr>
        </p:nvSpPr>
        <p:spPr/>
        <p:txBody>
          <a:bodyPr/>
          <a:lstStyle/>
          <a:p>
            <a:fld id="{67A5179C-5EE3-44D3-8660-DAE21B85EE33}" type="slidenum">
              <a:rPr lang="ar-EG" smtClean="0"/>
              <a:t>‹#›</a:t>
            </a:fld>
            <a:endParaRPr lang="ar-EG"/>
          </a:p>
        </p:txBody>
      </p:sp>
      <p:sp>
        <p:nvSpPr>
          <p:cNvPr id="13" name="Footer Placeholder 12"/>
          <p:cNvSpPr>
            <a:spLocks noGrp="1"/>
          </p:cNvSpPr>
          <p:nvPr>
            <p:ph type="ftr" sz="quarter" idx="16"/>
          </p:nvPr>
        </p:nvSpPr>
        <p:spPr/>
        <p:txBody>
          <a:bodyPr/>
          <a:lstStyle/>
          <a:p>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9C7B8-18F4-465D-AA5D-6C3AED186E8D}" type="datetime8">
              <a:rPr lang="ar-EG" smtClean="0"/>
              <a:t>25 أيلول، 17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7A5179C-5EE3-44D3-8660-DAE21B85EE33}" type="slidenum">
              <a:rPr lang="ar-EG" smtClean="0"/>
              <a:t>‹#›</a:t>
            </a:fld>
            <a:endParaRPr lang="ar-EG"/>
          </a:p>
        </p:txBody>
      </p:sp>
    </p:spTree>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ar-EG"/>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7A5179C-5EE3-44D3-8660-DAE21B85EE33}" type="slidenum">
              <a:rPr lang="ar-EG" smtClean="0"/>
              <a:t>‹#›</a:t>
            </a:fld>
            <a:endParaRPr lang="ar-EG"/>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9184588C-9E37-4C86-9CC5-1F4D347CE227}" type="datetime8">
              <a:rPr lang="ar-EG" smtClean="0"/>
              <a:t>25 أيلول، 17</a:t>
            </a:fld>
            <a:endParaRPr lang="ar-EG"/>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hf hdr="0" ftr="0" dt="0"/>
  <p:txStyles>
    <p:titleStyle>
      <a:lvl1pPr algn="l" defTabSz="914400" rtl="1"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r" defTabSz="914400" rtl="1"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hyperlink" Target="mailto:motaz.ali@feng.bu.edu.e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mage001.jpg"/>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39552" y="300675"/>
            <a:ext cx="8064896" cy="6324600"/>
          </a:xfrm>
          <a:prstGeom prst="roundRect">
            <a:avLst>
              <a:gd name="adj" fmla="val 16667"/>
            </a:avLst>
          </a:prstGeom>
          <a:ln>
            <a:noFill/>
          </a:ln>
          <a:effectLst>
            <a:outerShdw blurRad="76200" dist="38100" dir="7800000" algn="tl" rotWithShape="0">
              <a:srgbClr val="000000">
                <a:alpha val="21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4272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267744" y="260648"/>
            <a:ext cx="4104456" cy="531360"/>
            <a:chOff x="233114" y="899294"/>
            <a:chExt cx="7491191" cy="531360"/>
          </a:xfrm>
          <a:scene3d>
            <a:camera prst="orthographicFront">
              <a:rot lat="0" lon="0" rev="0"/>
            </a:camera>
            <a:lightRig rig="balanced" dir="t">
              <a:rot lat="0" lon="0" rev="8700000"/>
            </a:lightRig>
          </a:scene3d>
        </p:grpSpPr>
        <p:sp>
          <p:nvSpPr>
            <p:cNvPr id="9" name="Rounded Rectangle 8"/>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الامتحانات</a:t>
              </a:r>
              <a:endParaRPr lang="en-US" sz="2800" b="1" kern="1200" dirty="0" smtClean="0">
                <a:solidFill>
                  <a:srgbClr val="FF0000"/>
                </a:solidFill>
                <a:latin typeface="Times New Roman" pitchFamily="18" charset="0"/>
                <a:cs typeface="Times New Roman" pitchFamily="18" charset="0"/>
              </a:endParaRPr>
            </a:p>
          </p:txBody>
        </p: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914400"/>
            <a:ext cx="7572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21" y="5877272"/>
            <a:ext cx="75533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7766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267744" y="260648"/>
            <a:ext cx="4104456" cy="531360"/>
            <a:chOff x="233114" y="899294"/>
            <a:chExt cx="7491191" cy="531360"/>
          </a:xfrm>
          <a:scene3d>
            <a:camera prst="orthographicFront">
              <a:rot lat="0" lon="0" rev="0"/>
            </a:camera>
            <a:lightRig rig="balanced" dir="t">
              <a:rot lat="0" lon="0" rev="8700000"/>
            </a:lightRig>
          </a:scene3d>
        </p:grpSpPr>
        <p:sp>
          <p:nvSpPr>
            <p:cNvPr id="9" name="Rounded Rectangle 8"/>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الاعتذار عن الامتحانات</a:t>
              </a:r>
              <a:endParaRPr lang="en-US" sz="2800" b="1" kern="1200" dirty="0" smtClean="0">
                <a:solidFill>
                  <a:srgbClr val="FF0000"/>
                </a:solidFill>
                <a:latin typeface="Times New Roman" pitchFamily="18" charset="0"/>
                <a:cs typeface="Times New Roman" pitchFamily="18" charset="0"/>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443" y="980728"/>
            <a:ext cx="7326981" cy="443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878" y="5229200"/>
            <a:ext cx="71342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236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281956" y="188640"/>
            <a:ext cx="4104456" cy="531360"/>
            <a:chOff x="233114" y="899294"/>
            <a:chExt cx="7491191" cy="531360"/>
          </a:xfrm>
          <a:scene3d>
            <a:camera prst="orthographicFront">
              <a:rot lat="0" lon="0" rev="0"/>
            </a:camera>
            <a:lightRig rig="balanced" dir="t">
              <a:rot lat="0" lon="0" rev="8700000"/>
            </a:lightRig>
          </a:scene3d>
        </p:grpSpPr>
        <p:sp>
          <p:nvSpPr>
            <p:cNvPr id="9" name="Rounded Rectangle 8"/>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تعليمات اثناء الامتحانات</a:t>
              </a:r>
              <a:endParaRPr lang="en-US" sz="2800" b="1" kern="1200" dirty="0" smtClean="0">
                <a:solidFill>
                  <a:srgbClr val="FF0000"/>
                </a:solidFill>
                <a:latin typeface="Times New Roman" pitchFamily="18" charset="0"/>
                <a:cs typeface="Times New Roman" pitchFamily="18" charset="0"/>
              </a:endParaRPr>
            </a:p>
          </p:txBody>
        </p:sp>
      </p:gr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75914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048" y="4293096"/>
            <a:ext cx="2448272" cy="2448272"/>
          </a:xfrm>
          <a:prstGeom prst="rect">
            <a:avLst/>
          </a:prstGeom>
        </p:spPr>
      </p:pic>
    </p:spTree>
    <p:extLst>
      <p:ext uri="{BB962C8B-B14F-4D97-AF65-F5344CB8AC3E}">
        <p14:creationId xmlns:p14="http://schemas.microsoft.com/office/powerpoint/2010/main" val="739835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281956" y="537654"/>
            <a:ext cx="4104456" cy="531360"/>
            <a:chOff x="233114" y="899294"/>
            <a:chExt cx="7491191" cy="531360"/>
          </a:xfrm>
          <a:scene3d>
            <a:camera prst="orthographicFront">
              <a:rot lat="0" lon="0" rev="0"/>
            </a:camera>
            <a:lightRig rig="balanced" dir="t">
              <a:rot lat="0" lon="0" rev="8700000"/>
            </a:lightRig>
          </a:scene3d>
        </p:grpSpPr>
        <p:sp>
          <p:nvSpPr>
            <p:cNvPr id="9" name="Rounded Rectangle 8"/>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نظام تأديب الطلاب</a:t>
              </a:r>
              <a:endParaRPr lang="en-US" sz="2800" b="1" kern="1200" dirty="0" smtClean="0">
                <a:solidFill>
                  <a:srgbClr val="FF0000"/>
                </a:solidFill>
                <a:latin typeface="Times New Roman" pitchFamily="18" charset="0"/>
                <a:cs typeface="Times New Roman" pitchFamily="18" charset="0"/>
              </a:endParaRPr>
            </a:p>
          </p:txBody>
        </p: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57833"/>
            <a:ext cx="767715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157192"/>
            <a:ext cx="75914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5471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281956" y="188640"/>
            <a:ext cx="4104456" cy="531360"/>
            <a:chOff x="233114" y="899294"/>
            <a:chExt cx="7491191" cy="531360"/>
          </a:xfrm>
          <a:scene3d>
            <a:camera prst="orthographicFront">
              <a:rot lat="0" lon="0" rev="0"/>
            </a:camera>
            <a:lightRig rig="balanced" dir="t">
              <a:rot lat="0" lon="0" rev="8700000"/>
            </a:lightRig>
          </a:scene3d>
        </p:grpSpPr>
        <p:sp>
          <p:nvSpPr>
            <p:cNvPr id="9" name="Rounded Rectangle 8"/>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العقوبات التأديبيه</a:t>
              </a:r>
              <a:endParaRPr lang="en-US" sz="2800" b="1" kern="1200" dirty="0" smtClean="0">
                <a:solidFill>
                  <a:srgbClr val="FF0000"/>
                </a:solidFill>
                <a:latin typeface="Times New Roman" pitchFamily="18" charset="0"/>
                <a:cs typeface="Times New Roman" pitchFamily="18" charset="0"/>
              </a:endParaRPr>
            </a:p>
          </p:txBody>
        </p:sp>
      </p:gr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917811"/>
            <a:ext cx="77057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742" y="4800541"/>
            <a:ext cx="3086188" cy="2057459"/>
          </a:xfrm>
          <a:prstGeom prst="rect">
            <a:avLst/>
          </a:prstGeom>
          <a:ln>
            <a:noFill/>
          </a:ln>
          <a:effectLst>
            <a:softEdge rad="112500"/>
          </a:effectLst>
        </p:spPr>
      </p:pic>
    </p:spTree>
    <p:extLst>
      <p:ext uri="{BB962C8B-B14F-4D97-AF65-F5344CB8AC3E}">
        <p14:creationId xmlns:p14="http://schemas.microsoft.com/office/powerpoint/2010/main" val="2390448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281956" y="537654"/>
            <a:ext cx="4104456" cy="531360"/>
            <a:chOff x="233114" y="899294"/>
            <a:chExt cx="7491191" cy="531360"/>
          </a:xfrm>
          <a:scene3d>
            <a:camera prst="orthographicFront">
              <a:rot lat="0" lon="0" rev="0"/>
            </a:camera>
            <a:lightRig rig="balanced" dir="t">
              <a:rot lat="0" lon="0" rev="8700000"/>
            </a:lightRig>
          </a:scene3d>
        </p:grpSpPr>
        <p:sp>
          <p:nvSpPr>
            <p:cNvPr id="9" name="Rounded Rectangle 8"/>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الهيئه المختصه بتوقيع العقوبات</a:t>
              </a:r>
              <a:endParaRPr lang="en-US" sz="2800" b="1" kern="1200" dirty="0" smtClean="0">
                <a:solidFill>
                  <a:srgbClr val="FF0000"/>
                </a:solidFill>
                <a:latin typeface="Times New Roman" pitchFamily="18" charset="0"/>
                <a:cs typeface="Times New Roman" pitchFamily="18" charset="0"/>
              </a:endParaRPr>
            </a:p>
          </p:txBody>
        </p:sp>
      </p:gr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196752"/>
            <a:ext cx="75438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391" y="5044777"/>
            <a:ext cx="74390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706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01201" y="431957"/>
            <a:ext cx="3062056" cy="584775"/>
          </a:xfrm>
          <a:prstGeom prst="rect">
            <a:avLst/>
          </a:prstGeom>
        </p:spPr>
        <p:txBody>
          <a:bodyPr wrap="none">
            <a:spAutoFit/>
          </a:bodyPr>
          <a:lstStyle/>
          <a:p>
            <a:pPr lvl="0" rtl="0"/>
            <a:r>
              <a:rPr lang="ar-EG" sz="3200" b="1" dirty="0" smtClean="0">
                <a:solidFill>
                  <a:srgbClr val="FF0000"/>
                </a:solidFill>
                <a:latin typeface="Times New Roman" pitchFamily="18" charset="0"/>
                <a:cs typeface="Times New Roman" pitchFamily="18" charset="0"/>
              </a:rPr>
              <a:t>ضوابط ( الالتماسات )</a:t>
            </a:r>
            <a:endParaRPr lang="ar-EG" sz="3200" b="1" dirty="0">
              <a:solidFill>
                <a:srgbClr val="FF0000"/>
              </a:solidFill>
              <a:latin typeface="Times New Roman" pitchFamily="18" charset="0"/>
              <a:cs typeface="Times New Roman" pitchFamily="18" charset="0"/>
            </a:endParaRPr>
          </a:p>
        </p:txBody>
      </p:sp>
      <p:sp>
        <p:nvSpPr>
          <p:cNvPr id="3" name="Rectangle 2"/>
          <p:cNvSpPr/>
          <p:nvPr/>
        </p:nvSpPr>
        <p:spPr>
          <a:xfrm>
            <a:off x="208406" y="1016732"/>
            <a:ext cx="8712968" cy="5693866"/>
          </a:xfrm>
          <a:prstGeom prst="rect">
            <a:avLst/>
          </a:prstGeom>
        </p:spPr>
        <p:txBody>
          <a:bodyPr wrap="square">
            <a:spAutoFit/>
          </a:bodyPr>
          <a:lstStyle/>
          <a:p>
            <a:r>
              <a:rPr lang="ar-EG" sz="2600" b="1" dirty="0">
                <a:solidFill>
                  <a:srgbClr val="FF0000"/>
                </a:solidFill>
              </a:rPr>
              <a:t>1.</a:t>
            </a:r>
            <a:r>
              <a:rPr lang="ar-EG" sz="2600" b="1" dirty="0"/>
              <a:t>بعد إعلان النهائية، يتقدم الطالب الراغب في عمل إلتماس إلى مكتب شئون الطلاب ويملئ النموذج الخاص بالالتماس ويدفع الرسوم المقررة لذلك وذلك خلال مدة خمسة عشر يوما من إعلان النتيجة.</a:t>
            </a:r>
            <a:br>
              <a:rPr lang="ar-EG" sz="2600" b="1" dirty="0"/>
            </a:br>
            <a:r>
              <a:rPr lang="ar-EG" sz="2600" b="1" dirty="0">
                <a:solidFill>
                  <a:srgbClr val="FF0000"/>
                </a:solidFill>
              </a:rPr>
              <a:t>2.</a:t>
            </a:r>
            <a:r>
              <a:rPr lang="ar-EG" sz="2600" b="1" dirty="0">
                <a:solidFill>
                  <a:schemeClr val="tx1">
                    <a:lumMod val="75000"/>
                  </a:schemeClr>
                </a:solidFill>
              </a:rPr>
              <a:t>ت</a:t>
            </a:r>
            <a:r>
              <a:rPr lang="ar-EG" sz="2600" b="1" dirty="0"/>
              <a:t>جميع الالتماسات ويتم تسليمها إلى رئيس لجنة الالتماسات.</a:t>
            </a:r>
            <a:br>
              <a:rPr lang="ar-EG" sz="2600" b="1" dirty="0"/>
            </a:br>
            <a:r>
              <a:rPr lang="ar-EG" sz="2600" b="1" dirty="0">
                <a:solidFill>
                  <a:srgbClr val="FF0000"/>
                </a:solidFill>
              </a:rPr>
              <a:t>3.</a:t>
            </a:r>
            <a:r>
              <a:rPr lang="ar-EG" sz="2600" b="1" dirty="0"/>
              <a:t>يقوم رئيس </a:t>
            </a:r>
            <a:r>
              <a:rPr lang="ar-EG" sz="2600" b="1" dirty="0" smtClean="0"/>
              <a:t>لجنة </a:t>
            </a:r>
            <a:r>
              <a:rPr lang="ar-EG" sz="2600" b="1" dirty="0"/>
              <a:t>الالتماسات بتوزيعهاعلى لجنة مراجعة الالتماسات.</a:t>
            </a:r>
            <a:br>
              <a:rPr lang="ar-EG" sz="2600" b="1" dirty="0"/>
            </a:br>
            <a:r>
              <a:rPr lang="ar-EG" sz="2600" b="1" dirty="0">
                <a:solidFill>
                  <a:srgbClr val="FF0000"/>
                </a:solidFill>
              </a:rPr>
              <a:t>4.</a:t>
            </a:r>
            <a:r>
              <a:rPr lang="ar-EG" sz="2600" b="1" dirty="0"/>
              <a:t>يقوم </a:t>
            </a:r>
            <a:r>
              <a:rPr lang="ar-EG" sz="2600" b="1"/>
              <a:t>مراجع </a:t>
            </a:r>
            <a:r>
              <a:rPr lang="ar-EG" sz="2600" b="1" smtClean="0"/>
              <a:t>لجنة </a:t>
            </a:r>
            <a:r>
              <a:rPr lang="ar-EG" sz="2600" b="1" dirty="0"/>
              <a:t>الالتماسات بالتنسيق مع رؤساء الكنترولات لفحصها .</a:t>
            </a:r>
            <a:br>
              <a:rPr lang="ar-EG" sz="2600" b="1" dirty="0"/>
            </a:br>
            <a:r>
              <a:rPr lang="ar-EG" sz="2600" b="1" dirty="0">
                <a:solidFill>
                  <a:srgbClr val="FF0000"/>
                </a:solidFill>
              </a:rPr>
              <a:t>5.</a:t>
            </a:r>
            <a:r>
              <a:rPr lang="ar-EG" sz="2600" b="1" dirty="0"/>
              <a:t>يقوم المراجع بمراجعة الكنترول شيت المعلن به النتيجة مع كشف أعمال السنة وكذلك كراسة الاجابة.</a:t>
            </a:r>
            <a:br>
              <a:rPr lang="ar-EG" sz="2600" b="1" dirty="0"/>
            </a:br>
            <a:r>
              <a:rPr lang="ar-EG" sz="2600" b="1" dirty="0">
                <a:solidFill>
                  <a:srgbClr val="FF0000"/>
                </a:solidFill>
              </a:rPr>
              <a:t>6.</a:t>
            </a:r>
            <a:r>
              <a:rPr lang="ar-EG" sz="2600" b="1" dirty="0"/>
              <a:t>إذا وجد أخطاء يقوم المراجع بتصحيحها في الكنترول شيت والتوقيع عليها.</a:t>
            </a:r>
            <a:br>
              <a:rPr lang="ar-EG" sz="2600" b="1" dirty="0"/>
            </a:br>
            <a:r>
              <a:rPr lang="ar-EG" sz="2600" b="1" dirty="0">
                <a:solidFill>
                  <a:srgbClr val="FF0000"/>
                </a:solidFill>
              </a:rPr>
              <a:t>7.</a:t>
            </a:r>
            <a:r>
              <a:rPr lang="ar-EG" sz="2600" b="1" dirty="0"/>
              <a:t>يتم عمل كشوف جماعية لكل قسم بالتصحيحات التي تمت ويوقع عليها رئيس لجنة الالتماسات ووكيل الكلية لشئون الطلاب بعد ذلك.</a:t>
            </a:r>
            <a:br>
              <a:rPr lang="ar-EG" sz="2600" b="1" dirty="0"/>
            </a:br>
            <a:r>
              <a:rPr lang="ar-EG" sz="2600" b="1" dirty="0">
                <a:solidFill>
                  <a:srgbClr val="FF0000"/>
                </a:solidFill>
              </a:rPr>
              <a:t>8. </a:t>
            </a:r>
            <a:r>
              <a:rPr lang="ar-EG" sz="2600" b="1" dirty="0"/>
              <a:t>يتم تحديد فترة للبت في الشكوى (موعد – تاريخ - مكان) النتيجة ويتم  مخاطبة الطالب بالايميل في إعلان النتيجة أو عن طريق مكتب وكيل الكلية لشئون التعليم الطلاب.</a:t>
            </a:r>
          </a:p>
        </p:txBody>
      </p:sp>
    </p:spTree>
    <p:extLst>
      <p:ext uri="{BB962C8B-B14F-4D97-AF65-F5344CB8AC3E}">
        <p14:creationId xmlns:p14="http://schemas.microsoft.com/office/powerpoint/2010/main" val="2745182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263700" y="179640"/>
            <a:ext cx="2403287" cy="1077218"/>
          </a:xfrm>
          <a:prstGeom prst="rect">
            <a:avLst/>
          </a:prstGeom>
        </p:spPr>
        <p:txBody>
          <a:bodyPr wrap="none">
            <a:spAutoFit/>
          </a:bodyPr>
          <a:lstStyle/>
          <a:p>
            <a:pPr rtl="0"/>
            <a:r>
              <a:rPr lang="ar-EG" sz="3200" b="1" dirty="0">
                <a:solidFill>
                  <a:srgbClr val="FF0000"/>
                </a:solidFill>
                <a:latin typeface="Times New Roman" pitchFamily="18" charset="0"/>
                <a:cs typeface="Times New Roman" pitchFamily="18" charset="0"/>
              </a:rPr>
              <a:t>4 - اتحاد الطلاب</a:t>
            </a:r>
          </a:p>
          <a:p>
            <a:pPr lvl="0" rtl="0"/>
            <a:endParaRPr lang="ar-EG" sz="3200" b="1" dirty="0">
              <a:solidFill>
                <a:srgbClr val="FF0000"/>
              </a:solidFill>
              <a:latin typeface="Times New Roman" pitchFamily="18" charset="0"/>
              <a:cs typeface="Times New Roman" pitchFamily="18" charset="0"/>
            </a:endParaRPr>
          </a:p>
        </p:txBody>
      </p:sp>
      <p:sp>
        <p:nvSpPr>
          <p:cNvPr id="3" name="Rectangle 2"/>
          <p:cNvSpPr/>
          <p:nvPr/>
        </p:nvSpPr>
        <p:spPr>
          <a:xfrm>
            <a:off x="179512" y="764415"/>
            <a:ext cx="8784976" cy="2308324"/>
          </a:xfrm>
          <a:prstGeom prst="rect">
            <a:avLst/>
          </a:prstGeom>
        </p:spPr>
        <p:txBody>
          <a:bodyPr wrap="square">
            <a:spAutoFit/>
          </a:bodyPr>
          <a:lstStyle/>
          <a:p>
            <a:pPr algn="just"/>
            <a:r>
              <a:rPr lang="ar-EG" sz="2400" b="1" dirty="0"/>
              <a:t>يتم كل عام دراسى إنتخاب أعضاء اتحاد الطلاب الذى يمارس الأنشطة المختلفة ويعبر عن رأى الطلاب ويساعد فى استقتاءات الكلية لتنمية المنظومة العلمية والإجتماعية. ويتم النشاط الطلابى أيضاً من خلال تكوين الأسر التى تساهم بفاعلية فى النشاط الطلابى.  ومن أهم الأنشطة لرعاية الطلاب هو صندوق التكافل الإجتماعى الذى يدعم </a:t>
            </a:r>
            <a:r>
              <a:rPr lang="ar-EG" sz="2400" b="1" dirty="0" smtClean="0"/>
              <a:t>الطلاب سواء </a:t>
            </a:r>
            <a:r>
              <a:rPr lang="ar-EG" sz="2400" b="1" dirty="0"/>
              <a:t>إعانات مادية أو عينية من خلال ميزانية من الجامعة وجزء من مصروفات الطلاب أو تبرعات من أفراد أو جهات </a:t>
            </a:r>
            <a:r>
              <a:rPr lang="ar-EG" sz="2400" b="1" dirty="0" smtClean="0"/>
              <a:t>مختلفة</a:t>
            </a:r>
            <a:endParaRPr lang="ar-EG" sz="2400" b="1" dirty="0"/>
          </a:p>
        </p:txBody>
      </p:sp>
      <p:sp>
        <p:nvSpPr>
          <p:cNvPr id="4" name="Rectangle 3"/>
          <p:cNvSpPr/>
          <p:nvPr/>
        </p:nvSpPr>
        <p:spPr>
          <a:xfrm>
            <a:off x="357762" y="3068960"/>
            <a:ext cx="8784976" cy="2492990"/>
          </a:xfrm>
          <a:prstGeom prst="rect">
            <a:avLst/>
          </a:prstGeom>
        </p:spPr>
        <p:txBody>
          <a:bodyPr wrap="square">
            <a:spAutoFit/>
          </a:bodyPr>
          <a:lstStyle/>
          <a:p>
            <a:r>
              <a:rPr lang="ar-EG" sz="2600" b="1" dirty="0">
                <a:solidFill>
                  <a:srgbClr val="FF0000"/>
                </a:solidFill>
              </a:rPr>
              <a:t>       الشروط الواجب توافرها للترشح لإتحاد الطلاب</a:t>
            </a:r>
          </a:p>
          <a:p>
            <a:r>
              <a:rPr lang="ar-EG" sz="2600" b="1" dirty="0"/>
              <a:t>	</a:t>
            </a:r>
            <a:r>
              <a:rPr lang="ar-EG" sz="2600" b="1" dirty="0" smtClean="0"/>
              <a:t>  أ</a:t>
            </a:r>
            <a:r>
              <a:rPr lang="ar-EG" sz="2600" b="1" dirty="0"/>
              <a:t>)    أن يكون مصري الجنسية .  </a:t>
            </a:r>
          </a:p>
          <a:p>
            <a:r>
              <a:rPr lang="ar-EG" sz="2600" b="1" dirty="0"/>
              <a:t>   </a:t>
            </a:r>
            <a:r>
              <a:rPr lang="ar-EG" sz="2600" b="1" dirty="0" smtClean="0"/>
              <a:t>       </a:t>
            </a:r>
            <a:r>
              <a:rPr lang="ar-EG" sz="2600" b="1" dirty="0"/>
              <a:t>ب</a:t>
            </a:r>
            <a:r>
              <a:rPr lang="ar-EG" sz="2600" b="1" dirty="0" smtClean="0"/>
              <a:t>)   </a:t>
            </a:r>
            <a:r>
              <a:rPr lang="ar-EG" sz="2600" b="1" dirty="0"/>
              <a:t>أن يكون مستجد في فرقته .</a:t>
            </a:r>
          </a:p>
          <a:p>
            <a:r>
              <a:rPr lang="ar-EG" sz="2600" b="1" dirty="0"/>
              <a:t>	ج)   أن يتصف بالخلق القويم والسمعة الحسنة .</a:t>
            </a:r>
          </a:p>
          <a:p>
            <a:r>
              <a:rPr lang="ar-EG" sz="2600" b="1" dirty="0"/>
              <a:t>	</a:t>
            </a:r>
            <a:r>
              <a:rPr lang="ar-EG" sz="2600" b="1" dirty="0" smtClean="0"/>
              <a:t> د</a:t>
            </a:r>
            <a:r>
              <a:rPr lang="ar-EG" sz="2600" b="1" dirty="0"/>
              <a:t>)    أن يكون مسدداً لرسوم الأتحاد .</a:t>
            </a:r>
          </a:p>
          <a:p>
            <a:r>
              <a:rPr lang="ar-EG" sz="2600" b="1" dirty="0"/>
              <a:t>	هـ)  أن يكون من ذو النشاط الملحوظ في اللجنة المرشح لها </a:t>
            </a:r>
            <a:r>
              <a:rPr lang="ar-EG" sz="2600" b="1" dirty="0" smtClean="0"/>
              <a:t>.</a:t>
            </a:r>
            <a:endParaRPr lang="ar-EG" sz="2600" b="1" dirty="0"/>
          </a:p>
        </p:txBody>
      </p:sp>
      <p:sp>
        <p:nvSpPr>
          <p:cNvPr id="5" name="Rectangle 4"/>
          <p:cNvSpPr/>
          <p:nvPr/>
        </p:nvSpPr>
        <p:spPr>
          <a:xfrm>
            <a:off x="6383880" y="5517232"/>
            <a:ext cx="2254143" cy="492443"/>
          </a:xfrm>
          <a:prstGeom prst="rect">
            <a:avLst/>
          </a:prstGeom>
        </p:spPr>
        <p:txBody>
          <a:bodyPr wrap="none">
            <a:spAutoFit/>
          </a:bodyPr>
          <a:lstStyle/>
          <a:p>
            <a:pPr lvl="0"/>
            <a:r>
              <a:rPr lang="ar-EG" sz="2600" b="1" dirty="0">
                <a:solidFill>
                  <a:srgbClr val="FF0000"/>
                </a:solidFill>
              </a:rPr>
              <a:t>لجان رعاية الشباب</a:t>
            </a:r>
          </a:p>
        </p:txBody>
      </p:sp>
      <p:sp>
        <p:nvSpPr>
          <p:cNvPr id="7" name="Rectangle 6"/>
          <p:cNvSpPr/>
          <p:nvPr/>
        </p:nvSpPr>
        <p:spPr>
          <a:xfrm>
            <a:off x="0" y="5982379"/>
            <a:ext cx="8964488" cy="830997"/>
          </a:xfrm>
          <a:prstGeom prst="rect">
            <a:avLst/>
          </a:prstGeom>
        </p:spPr>
        <p:txBody>
          <a:bodyPr wrap="square">
            <a:spAutoFit/>
          </a:bodyPr>
          <a:lstStyle/>
          <a:p>
            <a:r>
              <a:rPr lang="ar-EG" sz="2400" b="1" u="sng" dirty="0">
                <a:solidFill>
                  <a:srgbClr val="0066FF"/>
                </a:solidFill>
              </a:rPr>
              <a:t>اللجنــة </a:t>
            </a:r>
            <a:r>
              <a:rPr lang="ar-EG" sz="2400" b="1" u="sng" dirty="0" smtClean="0">
                <a:solidFill>
                  <a:srgbClr val="0066FF"/>
                </a:solidFill>
              </a:rPr>
              <a:t>الثقافيــــة – اللجنه الفنيه – الرياضيه – الجواله – الاجتماعيه – الاسر – النشاط العلمي</a:t>
            </a:r>
            <a:endParaRPr lang="ar-EG" sz="2400" dirty="0">
              <a:solidFill>
                <a:srgbClr val="0066FF"/>
              </a:solidFill>
            </a:endParaRPr>
          </a:p>
        </p:txBody>
      </p:sp>
    </p:spTree>
    <p:extLst>
      <p:ext uri="{BB962C8B-B14F-4D97-AF65-F5344CB8AC3E}">
        <p14:creationId xmlns:p14="http://schemas.microsoft.com/office/powerpoint/2010/main" val="788356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095016" y="156078"/>
            <a:ext cx="5069016" cy="584775"/>
          </a:xfrm>
          <a:prstGeom prst="rect">
            <a:avLst/>
          </a:prstGeom>
        </p:spPr>
        <p:txBody>
          <a:bodyPr wrap="none">
            <a:spAutoFit/>
          </a:bodyPr>
          <a:lstStyle/>
          <a:p>
            <a:pPr lvl="0" rtl="0"/>
            <a:r>
              <a:rPr lang="ar-EG" sz="3200" b="1" dirty="0" smtClean="0">
                <a:solidFill>
                  <a:srgbClr val="0000FF"/>
                </a:solidFill>
                <a:latin typeface="Times New Roman" pitchFamily="18" charset="0"/>
                <a:cs typeface="Times New Roman" pitchFamily="18" charset="0"/>
              </a:rPr>
              <a:t>4 - التكافل ( احد ادوار اتحاد الطلاب)</a:t>
            </a:r>
            <a:endParaRPr lang="ar-EG" sz="3200" b="1" dirty="0">
              <a:solidFill>
                <a:srgbClr val="0000FF"/>
              </a:solidFill>
              <a:latin typeface="Times New Roman" pitchFamily="18" charset="0"/>
              <a:cs typeface="Times New Roman" pitchFamily="18" charset="0"/>
            </a:endParaRPr>
          </a:p>
        </p:txBody>
      </p:sp>
      <p:sp>
        <p:nvSpPr>
          <p:cNvPr id="2" name="Rectangle 1"/>
          <p:cNvSpPr/>
          <p:nvPr/>
        </p:nvSpPr>
        <p:spPr>
          <a:xfrm>
            <a:off x="183284" y="786637"/>
            <a:ext cx="8892480" cy="5632311"/>
          </a:xfrm>
          <a:prstGeom prst="rect">
            <a:avLst/>
          </a:prstGeom>
        </p:spPr>
        <p:txBody>
          <a:bodyPr wrap="square">
            <a:spAutoFit/>
          </a:bodyPr>
          <a:lstStyle/>
          <a:p>
            <a:pPr algn="just"/>
            <a:r>
              <a:rPr lang="ar-EG" sz="2400" b="1" u="sng" dirty="0">
                <a:solidFill>
                  <a:srgbClr val="FF0000"/>
                </a:solidFill>
              </a:rPr>
              <a:t>إجراءات الحصول على دعم صندوق التكافل الاجتماعى:</a:t>
            </a:r>
            <a:endParaRPr lang="ar-EG" sz="2400" b="1" dirty="0">
              <a:solidFill>
                <a:srgbClr val="FF0000"/>
              </a:solidFill>
            </a:endParaRPr>
          </a:p>
          <a:p>
            <a:pPr algn="just"/>
            <a:r>
              <a:rPr lang="ar-EG" sz="2400" b="1" dirty="0"/>
              <a:t>يقوم الصندوق بمساعدة الطلاب الذين يستحقون الإعانــــة بعد استيفاء الأوراق المطلوبة وبحث حالتهم وتكون المساعدة في الصور الآتية  :</a:t>
            </a:r>
          </a:p>
          <a:p>
            <a:pPr algn="just"/>
            <a:r>
              <a:rPr lang="ar-EG" sz="2400" b="1" dirty="0"/>
              <a:t>تسديد الرسوم الدراســية ، إعانة كتب، عمل النظارات الطبية ، إعانة الكوارث، إعانة الوفــــاة، مساعدات خاصــة .</a:t>
            </a:r>
          </a:p>
          <a:p>
            <a:pPr algn="just"/>
            <a:r>
              <a:rPr lang="ar-EG" sz="2400" b="1" u="sng" dirty="0" smtClean="0">
                <a:solidFill>
                  <a:srgbClr val="FF0000"/>
                </a:solidFill>
              </a:rPr>
              <a:t>كيفية </a:t>
            </a:r>
            <a:r>
              <a:rPr lang="ar-EG" sz="2400" b="1" u="sng" dirty="0">
                <a:solidFill>
                  <a:srgbClr val="FF0000"/>
                </a:solidFill>
              </a:rPr>
              <a:t>الحصول على مساعدات من صندوق التكافل الاجتماعي ؟</a:t>
            </a:r>
            <a:endParaRPr lang="ar-EG" sz="2400" b="1" dirty="0">
              <a:solidFill>
                <a:srgbClr val="FF0000"/>
              </a:solidFill>
            </a:endParaRPr>
          </a:p>
          <a:p>
            <a:pPr algn="just"/>
            <a:r>
              <a:rPr lang="ar-EG" sz="2400" b="1" dirty="0" smtClean="0"/>
              <a:t>1-</a:t>
            </a:r>
            <a:r>
              <a:rPr lang="ar-EG" sz="2400" b="1" dirty="0"/>
              <a:t>    يتم سحب الاستمارة المخصصة من مكتب رعاية الشباب.</a:t>
            </a:r>
          </a:p>
          <a:p>
            <a:pPr algn="just"/>
            <a:r>
              <a:rPr lang="ar-EG" sz="2400" b="1" dirty="0"/>
              <a:t>2-   </a:t>
            </a:r>
            <a:r>
              <a:rPr lang="ar-EG" sz="2400" b="1" dirty="0" smtClean="0"/>
              <a:t> </a:t>
            </a:r>
            <a:r>
              <a:rPr lang="ar-EG" sz="2400" b="1" dirty="0"/>
              <a:t>تختم الاستمارة من إدارة شئون الطلاب.</a:t>
            </a:r>
          </a:p>
          <a:p>
            <a:pPr algn="just"/>
            <a:r>
              <a:rPr lang="ar-EG" sz="2400" b="1" dirty="0"/>
              <a:t>3-    تقدم الاستمارة لمكتب رعاية الشباب مرفقاً معها المستندات التالية:</a:t>
            </a:r>
          </a:p>
          <a:p>
            <a:pPr algn="just"/>
            <a:r>
              <a:rPr lang="ar-EG" sz="2400" b="1" dirty="0"/>
              <a:t> </a:t>
            </a:r>
            <a:r>
              <a:rPr lang="ar-EG" sz="2400" b="1" dirty="0" smtClean="0"/>
              <a:t>  أ‌)</a:t>
            </a:r>
            <a:r>
              <a:rPr lang="ar-EG" sz="2400" b="1" dirty="0"/>
              <a:t>  إذا كان الوالد </a:t>
            </a:r>
            <a:r>
              <a:rPr lang="ar-EG" sz="2400" b="1" u="sng" dirty="0">
                <a:solidFill>
                  <a:srgbClr val="FF0000"/>
                </a:solidFill>
              </a:rPr>
              <a:t>موظف</a:t>
            </a:r>
            <a:r>
              <a:rPr lang="ar-EG" sz="2400" b="1" dirty="0"/>
              <a:t>:  يتم إحضار مفردات المرتب + صورة البطاقة للوالد والطالب </a:t>
            </a:r>
          </a:p>
          <a:p>
            <a:pPr algn="just"/>
            <a:r>
              <a:rPr lang="ar-EG" sz="2400" b="1" dirty="0" smtClean="0"/>
              <a:t>  ب‌) </a:t>
            </a:r>
            <a:r>
              <a:rPr lang="ar-EG" sz="2400" b="1" dirty="0"/>
              <a:t> إذا كان </a:t>
            </a:r>
            <a:r>
              <a:rPr lang="ar-EG" sz="2400" b="1" u="sng" dirty="0">
                <a:solidFill>
                  <a:srgbClr val="FF0000"/>
                </a:solidFill>
              </a:rPr>
              <a:t>مزارع</a:t>
            </a:r>
            <a:r>
              <a:rPr lang="ar-EG" sz="2400" b="1" dirty="0"/>
              <a:t>: يتم إحضار شهادة الحيازة)  +صورة البطاقة.</a:t>
            </a:r>
          </a:p>
          <a:p>
            <a:pPr algn="just"/>
            <a:r>
              <a:rPr lang="ar-EG" sz="2400" b="1" dirty="0" smtClean="0"/>
              <a:t>  ت‌) </a:t>
            </a:r>
            <a:r>
              <a:rPr lang="ar-EG" sz="2400" b="1" dirty="0"/>
              <a:t> إذا كان </a:t>
            </a:r>
            <a:r>
              <a:rPr lang="ar-EG" sz="2400" b="1" u="sng" dirty="0">
                <a:solidFill>
                  <a:srgbClr val="FF0000"/>
                </a:solidFill>
              </a:rPr>
              <a:t>بعمل حر</a:t>
            </a:r>
            <a:r>
              <a:rPr lang="ar-EG" sz="2400" b="1" dirty="0"/>
              <a:t>: تم إحضار بحث إجتماع +</a:t>
            </a:r>
            <a:r>
              <a:rPr lang="ar-EG" sz="2400" b="1" dirty="0" smtClean="0"/>
              <a:t>صورة </a:t>
            </a:r>
            <a:r>
              <a:rPr lang="ar-EG" sz="2400" b="1" dirty="0"/>
              <a:t>البطاقة.</a:t>
            </a:r>
          </a:p>
          <a:p>
            <a:pPr algn="just"/>
            <a:r>
              <a:rPr lang="ar-EG" sz="2400" b="1" dirty="0" smtClean="0"/>
              <a:t>  ث‌) </a:t>
            </a:r>
            <a:r>
              <a:rPr lang="ar-EG" sz="2400" b="1" dirty="0"/>
              <a:t> فى حالة </a:t>
            </a:r>
            <a:r>
              <a:rPr lang="ar-EG" sz="2400" b="1" u="sng" dirty="0">
                <a:solidFill>
                  <a:srgbClr val="FF0000"/>
                </a:solidFill>
              </a:rPr>
              <a:t>المعاش</a:t>
            </a:r>
            <a:r>
              <a:rPr lang="ar-EG" sz="2400" b="1" dirty="0"/>
              <a:t>: يتم إحضار بيان بالمعاش +</a:t>
            </a:r>
            <a:r>
              <a:rPr lang="ar-EG" sz="2400" b="1" dirty="0" smtClean="0"/>
              <a:t>صورة </a:t>
            </a:r>
            <a:r>
              <a:rPr lang="ar-EG" sz="2400" b="1" dirty="0"/>
              <a:t>البطاقة.</a:t>
            </a:r>
          </a:p>
          <a:p>
            <a:pPr algn="just"/>
            <a:r>
              <a:rPr lang="ar-EG" sz="2400" b="1" dirty="0"/>
              <a:t>4-  </a:t>
            </a:r>
            <a:r>
              <a:rPr lang="ar-EG" sz="2400" b="1" dirty="0" smtClean="0"/>
              <a:t> </a:t>
            </a:r>
            <a:r>
              <a:rPr lang="ar-EG" sz="2400" b="1" dirty="0"/>
              <a:t>يقوم الباحث الاجتماعى بالتاكد من الحاله و إبداء رأيه.</a:t>
            </a:r>
          </a:p>
          <a:p>
            <a:pPr algn="just"/>
            <a:r>
              <a:rPr lang="ar-EG" sz="2400" b="1" dirty="0" smtClean="0"/>
              <a:t>5 -  تعتمد </a:t>
            </a:r>
            <a:r>
              <a:rPr lang="ar-EG" sz="2400" b="1" dirty="0"/>
              <a:t>من رعاية الشباب ثم من العميد ليتم الصرف.</a:t>
            </a:r>
            <a:endParaRPr lang="ar-EG" sz="2400" b="1" dirty="0">
              <a:effectLst/>
            </a:endParaRPr>
          </a:p>
        </p:txBody>
      </p:sp>
    </p:spTree>
    <p:extLst>
      <p:ext uri="{BB962C8B-B14F-4D97-AF65-F5344CB8AC3E}">
        <p14:creationId xmlns:p14="http://schemas.microsoft.com/office/powerpoint/2010/main" val="3207364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38160" y="3335040"/>
            <a:ext cx="7867680" cy="453600"/>
          </a:xfrm>
          <a:prstGeom prst="rect">
            <a:avLst/>
          </a:prstGeom>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5" name="Group 4"/>
          <p:cNvGrpSpPr/>
          <p:nvPr/>
        </p:nvGrpSpPr>
        <p:grpSpPr>
          <a:xfrm>
            <a:off x="1475656" y="3043421"/>
            <a:ext cx="5798952" cy="531360"/>
            <a:chOff x="295128" y="3348735"/>
            <a:chExt cx="7385831" cy="531360"/>
          </a:xfrm>
          <a:scene3d>
            <a:camera prst="orthographicFront">
              <a:rot lat="0" lon="0" rev="0"/>
            </a:camera>
            <a:lightRig rig="balanced" dir="t">
              <a:rot lat="0" lon="0" rev="8700000"/>
            </a:lightRig>
          </a:scene3d>
        </p:grpSpPr>
        <p:sp>
          <p:nvSpPr>
            <p:cNvPr id="7" name="Rounded Rectangle 6"/>
            <p:cNvSpPr/>
            <p:nvPr/>
          </p:nvSpPr>
          <p:spPr>
            <a:xfrm>
              <a:off x="295128" y="3348735"/>
              <a:ext cx="738583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5"/>
            <p:cNvSpPr/>
            <p:nvPr/>
          </p:nvSpPr>
          <p:spPr>
            <a:xfrm>
              <a:off x="321067" y="3374674"/>
              <a:ext cx="733395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a:lnSpc>
                  <a:spcPct val="90000"/>
                </a:lnSpc>
                <a:spcBef>
                  <a:spcPct val="0"/>
                </a:spcBef>
                <a:spcAft>
                  <a:spcPct val="35000"/>
                </a:spcAft>
              </a:pPr>
              <a:r>
                <a:rPr lang="ar-EG" sz="2800" b="1" kern="1200" baseline="0" dirty="0" smtClean="0">
                  <a:solidFill>
                    <a:srgbClr val="FF0000"/>
                  </a:solidFill>
                  <a:latin typeface="Times New Roman" pitchFamily="18" charset="0"/>
                  <a:cs typeface="Times New Roman" pitchFamily="18" charset="0"/>
                </a:rPr>
                <a:t>5 - الهيكل الوظيفي والاداري للكليه</a:t>
              </a:r>
              <a:endParaRPr lang="en-US" sz="2800" b="1" kern="1200" baseline="0" dirty="0" smtClean="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792567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0" y="620689"/>
            <a:ext cx="8964488" cy="1080119"/>
          </a:xfrm>
          <a:prstGeom prst="rect">
            <a:avLst/>
          </a:prstGeom>
        </p:spPr>
        <p:txBody>
          <a:bodyPr vert="horz" lIns="91440" tIns="45720" rIns="91440" bIns="45720" rtlCol="0" anchor="b">
            <a:normAutofit fontScale="25000" lnSpcReduction="20000"/>
          </a:bodyPr>
          <a:lstStyle>
            <a:lvl1pPr algn="l" defTabSz="914400" rtl="1"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t/>
            </a:r>
            <a:br>
              <a:rPr lang="en-US" smtClean="0"/>
            </a:br>
            <a:endParaRPr lang="ar-EG" sz="4000" dirty="0">
              <a:solidFill>
                <a:srgbClr val="FFFF00"/>
              </a:solidFill>
            </a:endParaRPr>
          </a:p>
        </p:txBody>
      </p:sp>
      <p:sp>
        <p:nvSpPr>
          <p:cNvPr id="12" name="Subtitle 2"/>
          <p:cNvSpPr txBox="1">
            <a:spLocks/>
          </p:cNvSpPr>
          <p:nvPr/>
        </p:nvSpPr>
        <p:spPr>
          <a:xfrm>
            <a:off x="2141993" y="4725144"/>
            <a:ext cx="4716016" cy="1224136"/>
          </a:xfrm>
          <a:prstGeom prst="rect">
            <a:avLst/>
          </a:prstGeom>
        </p:spPr>
        <p:txBody>
          <a:bodyPr vert="horz" lIns="91440" tIns="45720" rIns="91440" bIns="45720" rtlCol="0">
            <a:noAutofit/>
          </a:bodyPr>
          <a:lstStyle>
            <a:lvl1pPr marL="342900" indent="-342900" algn="r" defTabSz="914400" rtl="1"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r" defTabSz="914400" rtl="1"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1"/>
                </a:solidFill>
                <a:latin typeface="Bernard MT Condensed" pitchFamily="18" charset="0"/>
              </a:rPr>
              <a:t> Prepared By :</a:t>
            </a:r>
          </a:p>
          <a:p>
            <a:pPr marL="0" indent="0" algn="ctr" rtl="0">
              <a:buNone/>
            </a:pPr>
            <a:r>
              <a:rPr lang="en-US" dirty="0" smtClean="0">
                <a:solidFill>
                  <a:schemeClr val="bg1"/>
                </a:solidFill>
                <a:latin typeface="Bernard MT Condensed" pitchFamily="18" charset="0"/>
              </a:rPr>
              <a:t>Dr. Moataz Elsherbini</a:t>
            </a:r>
          </a:p>
          <a:p>
            <a:pPr marL="0" indent="0" algn="ctr" rtl="0">
              <a:buNone/>
            </a:pPr>
            <a:r>
              <a:rPr lang="en-US" dirty="0" smtClean="0">
                <a:solidFill>
                  <a:schemeClr val="bg1"/>
                </a:solidFill>
                <a:latin typeface="Aparajita" pitchFamily="34" charset="0"/>
                <a:cs typeface="Aparajita" pitchFamily="34" charset="0"/>
                <a:hlinkClick r:id="rId4"/>
              </a:rPr>
              <a:t>motaz.ali@feng.bu.edu.eg</a:t>
            </a:r>
            <a:endParaRPr lang="en-US" dirty="0" smtClean="0">
              <a:solidFill>
                <a:schemeClr val="bg1"/>
              </a:solidFill>
              <a:latin typeface="Aparajita" pitchFamily="34" charset="0"/>
              <a:cs typeface="Aparajita" pitchFamily="34" charset="0"/>
            </a:endParaRPr>
          </a:p>
          <a:p>
            <a:pPr marL="0" indent="0" algn="ctr" rtl="0">
              <a:buNone/>
            </a:pPr>
            <a:endParaRPr lang="en-US" dirty="0" smtClean="0">
              <a:solidFill>
                <a:schemeClr val="bg1"/>
              </a:solidFill>
              <a:latin typeface="Aparajita" pitchFamily="34" charset="0"/>
              <a:cs typeface="Aparajita" pitchFamily="34" charset="0"/>
            </a:endParaRPr>
          </a:p>
          <a:p>
            <a:pPr marL="0" indent="0" algn="ctr" rtl="0">
              <a:buNone/>
            </a:pPr>
            <a:endParaRPr lang="en-US" dirty="0" smtClean="0">
              <a:solidFill>
                <a:schemeClr val="bg1"/>
              </a:solidFill>
              <a:latin typeface="Bernard MT Condensed" pitchFamily="18" charset="0"/>
            </a:endParaRPr>
          </a:p>
          <a:p>
            <a:endParaRPr lang="en-US" b="1" dirty="0" smtClean="0">
              <a:solidFill>
                <a:srgbClr val="FFFF00"/>
              </a:solidFill>
            </a:endParaRPr>
          </a:p>
        </p:txBody>
      </p:sp>
      <p:pic>
        <p:nvPicPr>
          <p:cNvPr id="14" name="Picture 6" descr="شعار جامعة بنها الجدي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1996" y="228600"/>
            <a:ext cx="1490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27584" y="229706"/>
            <a:ext cx="5508104" cy="904863"/>
          </a:xfrm>
          <a:prstGeom prst="rect">
            <a:avLst/>
          </a:prstGeom>
        </p:spPr>
        <p:txBody>
          <a:bodyPr wrap="square">
            <a:spAutoFit/>
          </a:bodyPr>
          <a:lstStyle/>
          <a:p>
            <a:pPr algn="ctr" rtl="0">
              <a:spcBef>
                <a:spcPct val="20000"/>
              </a:spcBef>
              <a:defRPr/>
            </a:pPr>
            <a:r>
              <a:rPr lang="en-US" sz="2400" b="1" dirty="0" err="1" smtClean="0">
                <a:solidFill>
                  <a:srgbClr val="FFFF00"/>
                </a:solidFill>
                <a:latin typeface="Book Antiqua" pitchFamily="18" charset="0"/>
              </a:rPr>
              <a:t>Benha</a:t>
            </a:r>
            <a:r>
              <a:rPr lang="en-US" sz="2400" b="1" dirty="0" smtClean="0">
                <a:solidFill>
                  <a:srgbClr val="FFFF00"/>
                </a:solidFill>
                <a:latin typeface="Book Antiqua" pitchFamily="18" charset="0"/>
              </a:rPr>
              <a:t> University</a:t>
            </a:r>
          </a:p>
          <a:p>
            <a:pPr algn="ctr" rtl="0">
              <a:spcBef>
                <a:spcPct val="20000"/>
              </a:spcBef>
              <a:defRPr/>
            </a:pPr>
            <a:r>
              <a:rPr lang="en-US" sz="2400" b="1" dirty="0" smtClean="0">
                <a:solidFill>
                  <a:srgbClr val="FFFF00"/>
                </a:solidFill>
                <a:latin typeface="Book Antiqua" pitchFamily="18" charset="0"/>
              </a:rPr>
              <a:t>Faculty Of Engineering at </a:t>
            </a:r>
            <a:r>
              <a:rPr lang="en-US" sz="2400" b="1" dirty="0" err="1" smtClean="0">
                <a:solidFill>
                  <a:srgbClr val="FFFF00"/>
                </a:solidFill>
                <a:latin typeface="Book Antiqua" pitchFamily="18" charset="0"/>
              </a:rPr>
              <a:t>Shoubra</a:t>
            </a:r>
            <a:endParaRPr lang="en-US" sz="2400" b="1" dirty="0">
              <a:solidFill>
                <a:srgbClr val="FFFF00"/>
              </a:solidFill>
              <a:latin typeface="Book Antiqua" pitchFamily="18" charset="0"/>
            </a:endParaRPr>
          </a:p>
        </p:txBody>
      </p:sp>
      <p:sp>
        <p:nvSpPr>
          <p:cNvPr id="16" name="Rectangle 15"/>
          <p:cNvSpPr/>
          <p:nvPr/>
        </p:nvSpPr>
        <p:spPr>
          <a:xfrm>
            <a:off x="95378" y="2952239"/>
            <a:ext cx="9036496" cy="1569660"/>
          </a:xfrm>
          <a:prstGeom prst="rect">
            <a:avLst/>
          </a:prstGeom>
          <a:noFill/>
          <a:ln>
            <a:noFill/>
          </a:ln>
          <a:effectLst>
            <a:outerShdw blurRad="50800" dist="50800" dir="5400000" algn="ctr" rotWithShape="0">
              <a:schemeClr val="tx1"/>
            </a:outerShdw>
          </a:effectLst>
        </p:spPr>
        <p:txBody>
          <a:bodyPr wrap="square" lIns="91440" tIns="45720" rIns="91440" bIns="45720">
            <a:spAutoFit/>
          </a:bodyPr>
          <a:lstStyle/>
          <a:p>
            <a:pPr algn="ctr"/>
            <a:r>
              <a:rPr lang="en-US" sz="4800" b="1" dirty="0" smtClean="0">
                <a:ln w="17780" cmpd="sng">
                  <a:solidFill>
                    <a:srgbClr val="FFFFFF"/>
                  </a:solidFill>
                  <a:prstDash val="solid"/>
                  <a:miter lim="800000"/>
                </a:ln>
                <a:solidFill>
                  <a:srgbClr val="FFFF00"/>
                </a:solidFill>
                <a:effectLst>
                  <a:outerShdw blurRad="50800" algn="tl" rotWithShape="0">
                    <a:srgbClr val="000000"/>
                  </a:outerShdw>
                </a:effectLst>
              </a:rPr>
              <a:t>Lecture (2)</a:t>
            </a:r>
          </a:p>
          <a:p>
            <a:pPr algn="ctr"/>
            <a:r>
              <a:rPr lang="ar-EG" sz="4800" b="1" dirty="0" smtClean="0">
                <a:ln w="17780" cmpd="sng">
                  <a:solidFill>
                    <a:srgbClr val="FFFFFF"/>
                  </a:solidFill>
                  <a:prstDash val="solid"/>
                  <a:miter lim="800000"/>
                </a:ln>
                <a:solidFill>
                  <a:srgbClr val="FFFF00"/>
                </a:solidFill>
                <a:effectLst>
                  <a:outerShdw blurRad="50800" algn="tl" rotWithShape="0">
                    <a:srgbClr val="000000"/>
                  </a:outerShdw>
                </a:effectLst>
              </a:rPr>
              <a:t>دليل طالب </a:t>
            </a:r>
            <a:r>
              <a:rPr lang="ar-EG" sz="4800" b="1" smtClean="0">
                <a:ln w="17780" cmpd="sng">
                  <a:solidFill>
                    <a:srgbClr val="FFFFFF"/>
                  </a:solidFill>
                  <a:prstDash val="solid"/>
                  <a:miter lim="800000"/>
                </a:ln>
                <a:solidFill>
                  <a:srgbClr val="FFFF00"/>
                </a:solidFill>
                <a:effectLst>
                  <a:outerShdw blurRad="50800" algn="tl" rotWithShape="0">
                    <a:srgbClr val="000000"/>
                  </a:outerShdw>
                </a:effectLst>
              </a:rPr>
              <a:t>هندسة شبرا ( اللائحة )</a:t>
            </a:r>
            <a:endParaRPr lang="ar-EG" sz="4800" b="1" dirty="0" smtClean="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17" name="Rectangle 16"/>
          <p:cNvSpPr/>
          <p:nvPr/>
        </p:nvSpPr>
        <p:spPr>
          <a:xfrm>
            <a:off x="481083" y="1628800"/>
            <a:ext cx="8037841" cy="1323439"/>
          </a:xfrm>
          <a:prstGeom prst="rect">
            <a:avLst/>
          </a:prstGeom>
          <a:noFill/>
        </p:spPr>
        <p:txBody>
          <a:bodyPr wrap="none" lIns="91440" tIns="45720" rIns="91440" bIns="45720">
            <a:spAutoFit/>
          </a:bodyPr>
          <a:lstStyle/>
          <a:p>
            <a:pPr algn="ctr"/>
            <a:r>
              <a:rPr lang="en-US" sz="40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GEN-181</a:t>
            </a:r>
          </a:p>
          <a:p>
            <a:pPr algn="ctr"/>
            <a:r>
              <a:rPr lang="en-US" sz="4000" b="1"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Engineering </a:t>
            </a:r>
            <a:r>
              <a:rPr lang="en-US" sz="4000" b="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rPr>
              <a:t>Legislations (2017/2018)</a:t>
            </a:r>
            <a:endParaRPr lang="en-US" sz="4000" b="1"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616370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8047981" cy="478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20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8175139" cy="47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934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الهيكل التنظيمى لكلية الهندسة بشبرا جامعة بنها 17-2-2014"/>
          <p:cNvPicPr>
            <a:picLocks noChangeAspect="1" noChangeArrowheads="1"/>
          </p:cNvPicPr>
          <p:nvPr/>
        </p:nvPicPr>
        <p:blipFill>
          <a:blip r:embed="rId2">
            <a:extLst>
              <a:ext uri="{28A0092B-C50C-407E-A947-70E740481C1C}">
                <a14:useLocalDpi xmlns:a14="http://schemas.microsoft.com/office/drawing/2010/main" val="0"/>
              </a:ext>
            </a:extLst>
          </a:blip>
          <a:srcRect b="9579"/>
          <a:stretch>
            <a:fillRect/>
          </a:stretch>
        </p:blipFill>
        <p:spPr bwMode="auto">
          <a:xfrm>
            <a:off x="0" y="489073"/>
            <a:ext cx="9144000" cy="582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882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Alternate Process 4"/>
          <p:cNvSpPr/>
          <p:nvPr/>
        </p:nvSpPr>
        <p:spPr>
          <a:xfrm>
            <a:off x="2483768" y="404664"/>
            <a:ext cx="4320480" cy="792088"/>
          </a:xfrm>
          <a:prstGeom prst="flowChartAlternateProcess">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rgbClr val="0066FF"/>
                </a:solidFill>
              </a:rPr>
              <a:t>انطباعك عن المحاضره</a:t>
            </a:r>
            <a:endParaRPr lang="ar-EG" sz="3200" b="1" dirty="0">
              <a:solidFill>
                <a:srgbClr val="0066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513" y="1829446"/>
            <a:ext cx="3680990" cy="2682551"/>
          </a:xfrm>
          <a:prstGeom prst="rect">
            <a:avLst/>
          </a:prstGeom>
        </p:spPr>
      </p:pic>
    </p:spTree>
    <p:extLst>
      <p:ext uri="{BB962C8B-B14F-4D97-AF65-F5344CB8AC3E}">
        <p14:creationId xmlns:p14="http://schemas.microsoft.com/office/powerpoint/2010/main" val="1347940315"/>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Alternate Process 4"/>
          <p:cNvSpPr/>
          <p:nvPr/>
        </p:nvSpPr>
        <p:spPr>
          <a:xfrm>
            <a:off x="2483768" y="404664"/>
            <a:ext cx="4320480" cy="792088"/>
          </a:xfrm>
          <a:prstGeom prst="flowChartAlternateProcess">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smtClean="0">
                <a:solidFill>
                  <a:srgbClr val="0066FF"/>
                </a:solidFill>
              </a:rPr>
              <a:t>المحاضرة القادمة</a:t>
            </a:r>
            <a:endParaRPr lang="ar-EG" sz="3200" b="1" dirty="0">
              <a:solidFill>
                <a:srgbClr val="0066FF"/>
              </a:solidFill>
            </a:endParaRPr>
          </a:p>
        </p:txBody>
      </p:sp>
      <p:sp>
        <p:nvSpPr>
          <p:cNvPr id="4" name="TextBox 3"/>
          <p:cNvSpPr txBox="1"/>
          <p:nvPr/>
        </p:nvSpPr>
        <p:spPr>
          <a:xfrm>
            <a:off x="1619672" y="1415678"/>
            <a:ext cx="6264696" cy="1077218"/>
          </a:xfrm>
          <a:prstGeom prst="rect">
            <a:avLst/>
          </a:prstGeom>
          <a:noFill/>
        </p:spPr>
        <p:txBody>
          <a:bodyPr wrap="square" rtlCol="1">
            <a:spAutoFit/>
          </a:bodyPr>
          <a:lstStyle/>
          <a:p>
            <a:pPr algn="ctr"/>
            <a:r>
              <a:rPr lang="ar-EG" sz="3200" b="1" dirty="0" smtClean="0">
                <a:solidFill>
                  <a:srgbClr val="FF0000"/>
                </a:solidFill>
              </a:rPr>
              <a:t>الميثاق الاخلاقي للطالب والمهندس</a:t>
            </a:r>
          </a:p>
          <a:p>
            <a:pPr algn="ctr"/>
            <a:r>
              <a:rPr lang="ar-EG" sz="3200" b="1" dirty="0" smtClean="0">
                <a:solidFill>
                  <a:srgbClr val="FF0000"/>
                </a:solidFill>
              </a:rPr>
              <a:t>الحقوق والواجبات</a:t>
            </a:r>
            <a:endParaRPr lang="ar-EG" sz="32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374" y="2708920"/>
            <a:ext cx="4879268" cy="2613894"/>
          </a:xfrm>
          <a:prstGeom prst="rect">
            <a:avLst/>
          </a:prstGeom>
        </p:spPr>
      </p:pic>
    </p:spTree>
    <p:extLst>
      <p:ext uri="{BB962C8B-B14F-4D97-AF65-F5344CB8AC3E}">
        <p14:creationId xmlns:p14="http://schemas.microsoft.com/office/powerpoint/2010/main" val="418404440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1" name="Title 1"/>
          <p:cNvSpPr txBox="1">
            <a:spLocks/>
          </p:cNvSpPr>
          <p:nvPr/>
        </p:nvSpPr>
        <p:spPr>
          <a:xfrm>
            <a:off x="0" y="620689"/>
            <a:ext cx="8964488" cy="1080119"/>
          </a:xfrm>
          <a:prstGeom prst="rect">
            <a:avLst/>
          </a:prstGeom>
        </p:spPr>
        <p:txBody>
          <a:bodyPr vert="horz" lIns="91440" tIns="45720" rIns="91440" bIns="45720" rtlCol="0" anchor="b">
            <a:normAutofit fontScale="25000" lnSpcReduction="20000"/>
          </a:bodyPr>
          <a:lstStyle>
            <a:lvl1pPr algn="l" defTabSz="914400" rtl="1"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solidFill>
                  <a:schemeClr val="accent3"/>
                </a:solidFill>
              </a:rPr>
              <a:t/>
            </a:r>
            <a:br>
              <a:rPr lang="en-US" smtClean="0">
                <a:solidFill>
                  <a:schemeClr val="accent3"/>
                </a:solidFill>
              </a:rPr>
            </a:br>
            <a:r>
              <a:rPr lang="en-US" smtClean="0"/>
              <a:t/>
            </a:r>
            <a:br>
              <a:rPr lang="en-US" smtClean="0"/>
            </a:br>
            <a:endParaRPr lang="ar-EG" sz="4000" dirty="0">
              <a:solidFill>
                <a:srgbClr val="FFFF00"/>
              </a:solidFill>
            </a:endParaRPr>
          </a:p>
        </p:txBody>
      </p:sp>
      <p:sp>
        <p:nvSpPr>
          <p:cNvPr id="16" name="Rectangle 15"/>
          <p:cNvSpPr/>
          <p:nvPr/>
        </p:nvSpPr>
        <p:spPr>
          <a:xfrm>
            <a:off x="109194" y="2492896"/>
            <a:ext cx="9036496" cy="1107996"/>
          </a:xfrm>
          <a:prstGeom prst="rect">
            <a:avLst/>
          </a:prstGeom>
          <a:noFill/>
          <a:ln>
            <a:noFill/>
          </a:ln>
          <a:effectLst>
            <a:outerShdw blurRad="50800" dist="50800" dir="5400000" algn="ctr" rotWithShape="0">
              <a:schemeClr val="tx1"/>
            </a:outerShdw>
          </a:effectLst>
        </p:spPr>
        <p:txBody>
          <a:bodyPr wrap="square" lIns="91440" tIns="45720" rIns="91440" bIns="45720">
            <a:spAutoFit/>
          </a:bodyPr>
          <a:lstStyle/>
          <a:p>
            <a:pPr algn="ctr"/>
            <a:r>
              <a:rPr lang="en-US" sz="6600" b="1" dirty="0" smtClean="0">
                <a:ln w="17780" cmpd="sng">
                  <a:solidFill>
                    <a:srgbClr val="FFFFFF"/>
                  </a:solidFill>
                  <a:prstDash val="solid"/>
                  <a:miter lim="800000"/>
                </a:ln>
                <a:solidFill>
                  <a:srgbClr val="FFFF00"/>
                </a:solidFill>
                <a:effectLst>
                  <a:outerShdw blurRad="50800" algn="tl" rotWithShape="0">
                    <a:srgbClr val="000000"/>
                  </a:outerShdw>
                </a:effectLst>
              </a:rPr>
              <a:t>Thank You</a:t>
            </a:r>
            <a:endParaRPr lang="en-US" sz="6600" b="1"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extLst>
      <p:ext uri="{BB962C8B-B14F-4D97-AF65-F5344CB8AC3E}">
        <p14:creationId xmlns:p14="http://schemas.microsoft.com/office/powerpoint/2010/main" val="4092738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43608" y="0"/>
            <a:ext cx="749808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fontAlgn="auto" hangingPunct="1">
              <a:spcAft>
                <a:spcPts val="0"/>
              </a:spcAft>
              <a:defRPr/>
            </a:pPr>
            <a:r>
              <a:rPr lang="en-US" sz="4800" b="1" spc="50" dirty="0" smtClean="0">
                <a:ln w="11430"/>
                <a:solidFill>
                  <a:schemeClr val="bg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Agenda</a:t>
            </a:r>
          </a:p>
        </p:txBody>
      </p:sp>
      <p:graphicFrame>
        <p:nvGraphicFramePr>
          <p:cNvPr id="5" name="Diagram 4"/>
          <p:cNvGraphicFramePr/>
          <p:nvPr>
            <p:extLst>
              <p:ext uri="{D42A27DB-BD31-4B8C-83A1-F6EECF244321}">
                <p14:modId xmlns:p14="http://schemas.microsoft.com/office/powerpoint/2010/main" val="2487003707"/>
              </p:ext>
            </p:extLst>
          </p:nvPr>
        </p:nvGraphicFramePr>
        <p:xfrm>
          <a:off x="748481" y="1433490"/>
          <a:ext cx="7867680" cy="496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74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777549" y="3069359"/>
            <a:ext cx="7571777" cy="647673"/>
            <a:chOff x="233114" y="82814"/>
            <a:chExt cx="7478052" cy="531360"/>
          </a:xfrm>
          <a:scene3d>
            <a:camera prst="orthographicFront">
              <a:rot lat="0" lon="0" rev="0"/>
            </a:camera>
            <a:lightRig rig="balanced" dir="t">
              <a:rot lat="0" lon="0" rev="8700000"/>
            </a:lightRig>
          </a:scene3d>
        </p:grpSpPr>
        <p:sp>
          <p:nvSpPr>
            <p:cNvPr id="8" name="Rounded Rectangle 7"/>
            <p:cNvSpPr/>
            <p:nvPr/>
          </p:nvSpPr>
          <p:spPr>
            <a:xfrm>
              <a:off x="233114" y="82814"/>
              <a:ext cx="7478052" cy="531360"/>
            </a:xfrm>
            <a:prstGeom prst="roundRect">
              <a:avLst/>
            </a:prstGeom>
          </p:spPr>
          <p:style>
            <a:lnRef idx="1">
              <a:schemeClr val="accent5"/>
            </a:lnRef>
            <a:fillRef idx="2">
              <a:schemeClr val="accent5"/>
            </a:fillRef>
            <a:effectRef idx="1">
              <a:schemeClr val="accent5"/>
            </a:effectRef>
            <a:fontRef idx="minor">
              <a:schemeClr val="dk1"/>
            </a:fontRef>
          </p:style>
        </p:sp>
        <p:sp>
          <p:nvSpPr>
            <p:cNvPr id="9" name="Rounded Rectangle 5"/>
            <p:cNvSpPr/>
            <p:nvPr/>
          </p:nvSpPr>
          <p:spPr>
            <a:xfrm>
              <a:off x="259053" y="108753"/>
              <a:ext cx="7426174" cy="479482"/>
            </a:xfrm>
            <a:prstGeom prst="rect">
              <a:avLst/>
            </a:prstGeom>
          </p:spPr>
          <p:style>
            <a:lnRef idx="1">
              <a:schemeClr val="accent5"/>
            </a:lnRef>
            <a:fillRef idx="2">
              <a:schemeClr val="accent5"/>
            </a:fillRef>
            <a:effectRef idx="1">
              <a:schemeClr val="accent5"/>
            </a:effectRef>
            <a:fontRef idx="minor">
              <a:schemeClr val="dk1"/>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3600" b="1" kern="1200" dirty="0" smtClean="0">
                  <a:solidFill>
                    <a:srgbClr val="FF0000"/>
                  </a:solidFill>
                  <a:latin typeface="Times New Roman" pitchFamily="18" charset="0"/>
                  <a:cs typeface="Times New Roman" pitchFamily="18" charset="0"/>
                </a:rPr>
                <a:t>1 - تاريخ نشأة الكلية</a:t>
              </a:r>
            </a:p>
          </p:txBody>
        </p:sp>
      </p:grpSp>
      <p:pic>
        <p:nvPicPr>
          <p:cNvPr id="13314" name="Picture 3" descr="Description: DSCF52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0781"/>
            <a:ext cx="4219575" cy="2824163"/>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Description: 1239_488788301163876_2120662109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437" y="3861048"/>
            <a:ext cx="4203700" cy="2924175"/>
          </a:xfrm>
          <a:prstGeom prst="rect">
            <a:avLst/>
          </a:prstGeom>
          <a:noFill/>
          <a:ln>
            <a:noFill/>
          </a:ln>
          <a:effectLst>
            <a:prstShdw prst="shdw13" dist="53882" dir="13500000">
              <a:srgbClr val="80808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573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95536" y="836712"/>
            <a:ext cx="8640960" cy="6093976"/>
          </a:xfrm>
          <a:prstGeom prst="rect">
            <a:avLst/>
          </a:prstGeom>
        </p:spPr>
        <p:txBody>
          <a:bodyPr wrap="square">
            <a:spAutoFit/>
          </a:bodyPr>
          <a:lstStyle/>
          <a:p>
            <a:pPr algn="just"/>
            <a:r>
              <a:rPr lang="ar-EG" sz="2600" b="1" dirty="0">
                <a:solidFill>
                  <a:srgbClr val="FF0000"/>
                </a:solidFill>
              </a:rPr>
              <a:t>1-</a:t>
            </a:r>
            <a:r>
              <a:rPr lang="ar-EG" sz="2600" b="1" dirty="0"/>
              <a:t> يرجع أساس الكلية إلى الشعبة الهندسية بالمعهد العالى الفنى بالقاهرة والذى تأسس فى </a:t>
            </a:r>
            <a:r>
              <a:rPr lang="ar-EG" sz="2600" b="1" dirty="0">
                <a:solidFill>
                  <a:srgbClr val="0000FF"/>
                </a:solidFill>
              </a:rPr>
              <a:t>أكتوبر عام 1961 </a:t>
            </a:r>
            <a:r>
              <a:rPr lang="ar-EG" sz="2600" b="1" dirty="0"/>
              <a:t>وكان تابعاً لوزارة التعليم العالى ويضم ثلاث شعب هى الشعبة الهندسية والشعبة الزراعية والشعبة التجارية وتمنح الشعبة الهندسية درجة البكالوريوس فى الهندسة بعد دراسة خمس سنوات باللغة الإنجليزية.</a:t>
            </a:r>
          </a:p>
          <a:p>
            <a:pPr algn="just"/>
            <a:r>
              <a:rPr lang="ar-EG" sz="2600" b="1" dirty="0">
                <a:solidFill>
                  <a:srgbClr val="FF0000"/>
                </a:solidFill>
              </a:rPr>
              <a:t>2-</a:t>
            </a:r>
            <a:r>
              <a:rPr lang="ar-EG" sz="2600" b="1" dirty="0"/>
              <a:t> فى </a:t>
            </a:r>
            <a:r>
              <a:rPr lang="ar-EG" sz="2600" b="1" dirty="0">
                <a:solidFill>
                  <a:srgbClr val="0000FF"/>
                </a:solidFill>
              </a:rPr>
              <a:t>أكتوبر عام 1975 </a:t>
            </a:r>
            <a:r>
              <a:rPr lang="ar-EG" sz="2600" b="1" dirty="0"/>
              <a:t>تم دمج الشعبة </a:t>
            </a:r>
            <a:r>
              <a:rPr lang="ar-EG" sz="2600" b="1" dirty="0" smtClean="0"/>
              <a:t>الهندسية</a:t>
            </a:r>
          </a:p>
          <a:p>
            <a:pPr algn="just"/>
            <a:r>
              <a:rPr lang="ar-EG" sz="2600" b="1" dirty="0" smtClean="0"/>
              <a:t> </a:t>
            </a:r>
            <a:r>
              <a:rPr lang="ar-EG" sz="2600" b="1" dirty="0"/>
              <a:t>للمعهد العالى الفنى فى كلية التكنولوجيا بالمطرية </a:t>
            </a:r>
            <a:endParaRPr lang="ar-EG" sz="2600" b="1" dirty="0" smtClean="0"/>
          </a:p>
          <a:p>
            <a:pPr algn="just"/>
            <a:r>
              <a:rPr lang="ar-EG" sz="2600" b="1" dirty="0" smtClean="0"/>
              <a:t> </a:t>
            </a:r>
            <a:r>
              <a:rPr lang="ar-EG" sz="2600" b="1" dirty="0"/>
              <a:t>جامعة حلوان.</a:t>
            </a:r>
          </a:p>
          <a:p>
            <a:pPr algn="just"/>
            <a:r>
              <a:rPr lang="ar-EG" sz="2600" b="1" dirty="0">
                <a:solidFill>
                  <a:srgbClr val="FF0000"/>
                </a:solidFill>
              </a:rPr>
              <a:t>3-</a:t>
            </a:r>
            <a:r>
              <a:rPr lang="ar-EG" sz="2600" b="1" dirty="0"/>
              <a:t> فى </a:t>
            </a:r>
            <a:r>
              <a:rPr lang="ar-EG" sz="2600" b="1" dirty="0">
                <a:solidFill>
                  <a:srgbClr val="0000FF"/>
                </a:solidFill>
              </a:rPr>
              <a:t>أبريل عام 1976</a:t>
            </a:r>
            <a:r>
              <a:rPr lang="ar-EG" sz="2600" b="1" dirty="0"/>
              <a:t> صدر القرار الجمهورى </a:t>
            </a:r>
            <a:r>
              <a:rPr lang="ar-EG" sz="2600" b="1" dirty="0" smtClean="0"/>
              <a:t>بضم</a:t>
            </a:r>
          </a:p>
          <a:p>
            <a:pPr algn="just"/>
            <a:r>
              <a:rPr lang="ar-EG" sz="2600" b="1" dirty="0" smtClean="0"/>
              <a:t> </a:t>
            </a:r>
            <a:r>
              <a:rPr lang="ar-EG" sz="2600" b="1" dirty="0"/>
              <a:t>المعهد العالى الفنى بشبرا إلى جامعة عين </a:t>
            </a:r>
            <a:r>
              <a:rPr lang="ar-EG" sz="2600" b="1" dirty="0" smtClean="0"/>
              <a:t>شمس</a:t>
            </a:r>
          </a:p>
          <a:p>
            <a:pPr algn="just"/>
            <a:r>
              <a:rPr lang="ar-EG" sz="2600" b="1" dirty="0" smtClean="0"/>
              <a:t> </a:t>
            </a:r>
            <a:r>
              <a:rPr lang="ar-EG" sz="2600" b="1" dirty="0"/>
              <a:t>تحت اسم كلية الهندسة بشبرا.</a:t>
            </a:r>
          </a:p>
          <a:p>
            <a:pPr algn="just"/>
            <a:r>
              <a:rPr lang="ar-EG" sz="2600" b="1" dirty="0">
                <a:solidFill>
                  <a:srgbClr val="FF0000"/>
                </a:solidFill>
              </a:rPr>
              <a:t>4-</a:t>
            </a:r>
            <a:r>
              <a:rPr lang="ar-EG" sz="2600" b="1" dirty="0"/>
              <a:t> فى </a:t>
            </a:r>
            <a:r>
              <a:rPr lang="ar-EG" sz="2600" b="1" dirty="0" smtClean="0">
                <a:solidFill>
                  <a:srgbClr val="0000FF"/>
                </a:solidFill>
              </a:rPr>
              <a:t>1976/10/30</a:t>
            </a:r>
            <a:r>
              <a:rPr lang="ar-EG" sz="2600" b="1" dirty="0"/>
              <a:t> ثم صدر القرار الجمهورى </a:t>
            </a:r>
            <a:r>
              <a:rPr lang="ar-EG" sz="2600" b="1" dirty="0" smtClean="0"/>
              <a:t>بضم </a:t>
            </a:r>
            <a:r>
              <a:rPr lang="ar-EG" sz="2600" b="1" dirty="0"/>
              <a:t>كلية الهندسة بشبرا إلى جامعة الزقازيق/ فرع بنها</a:t>
            </a:r>
          </a:p>
          <a:p>
            <a:pPr algn="just"/>
            <a:r>
              <a:rPr lang="ar-EG" sz="2600" b="1" dirty="0">
                <a:solidFill>
                  <a:srgbClr val="FF0000"/>
                </a:solidFill>
              </a:rPr>
              <a:t>5-</a:t>
            </a:r>
            <a:r>
              <a:rPr lang="ar-EG" sz="2600" b="1" dirty="0"/>
              <a:t> وأخيراُ صدر القرار الجمهورى </a:t>
            </a:r>
            <a:r>
              <a:rPr lang="ar-EG" sz="2600" b="1" dirty="0" smtClean="0"/>
              <a:t>في </a:t>
            </a:r>
            <a:r>
              <a:rPr lang="ar-EG" sz="2600" b="1" dirty="0" smtClean="0">
                <a:solidFill>
                  <a:srgbClr val="0000FF"/>
                </a:solidFill>
              </a:rPr>
              <a:t>2005</a:t>
            </a:r>
            <a:r>
              <a:rPr lang="ar-EG" sz="2600" b="1" dirty="0" smtClean="0"/>
              <a:t> </a:t>
            </a:r>
            <a:r>
              <a:rPr lang="ar-EG" sz="2600" b="1" dirty="0"/>
              <a:t>بإنشاء جامعة بنها وكلية الهندسة بشبرا إحدى كلياتها.</a:t>
            </a:r>
          </a:p>
        </p:txBody>
      </p:sp>
      <p:grpSp>
        <p:nvGrpSpPr>
          <p:cNvPr id="5" name="Group 4"/>
          <p:cNvGrpSpPr/>
          <p:nvPr/>
        </p:nvGrpSpPr>
        <p:grpSpPr>
          <a:xfrm>
            <a:off x="871274" y="283000"/>
            <a:ext cx="7478052" cy="531360"/>
            <a:chOff x="233114" y="82814"/>
            <a:chExt cx="7478052" cy="531360"/>
          </a:xfrm>
          <a:scene3d>
            <a:camera prst="orthographicFront">
              <a:rot lat="0" lon="0" rev="0"/>
            </a:camera>
            <a:lightRig rig="balanced" dir="t">
              <a:rot lat="0" lon="0" rev="8700000"/>
            </a:lightRig>
          </a:scene3d>
        </p:grpSpPr>
        <p:sp>
          <p:nvSpPr>
            <p:cNvPr id="7" name="Rounded Rectangle 6"/>
            <p:cNvSpPr/>
            <p:nvPr/>
          </p:nvSpPr>
          <p:spPr>
            <a:xfrm>
              <a:off x="233114" y="82814"/>
              <a:ext cx="7478052"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5"/>
            <p:cNvSpPr/>
            <p:nvPr/>
          </p:nvSpPr>
          <p:spPr>
            <a:xfrm>
              <a:off x="259053" y="108753"/>
              <a:ext cx="7426174"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3000" b="1" kern="1200" dirty="0" smtClean="0">
                  <a:solidFill>
                    <a:srgbClr val="0000FF"/>
                  </a:solidFill>
                  <a:latin typeface="Times New Roman" pitchFamily="18" charset="0"/>
                  <a:cs typeface="Times New Roman" pitchFamily="18" charset="0"/>
                </a:rPr>
                <a:t>1 - تاريخ نشأة الكلية</a:t>
              </a:r>
            </a:p>
          </p:txBody>
        </p:sp>
      </p:gr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867187"/>
            <a:ext cx="3168352" cy="2033026"/>
          </a:xfrm>
          <a:prstGeom prst="rect">
            <a:avLst/>
          </a:prstGeom>
        </p:spPr>
      </p:pic>
    </p:spTree>
    <p:extLst>
      <p:ext uri="{BB962C8B-B14F-4D97-AF65-F5344CB8AC3E}">
        <p14:creationId xmlns:p14="http://schemas.microsoft.com/office/powerpoint/2010/main" val="2449691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38160" y="3335040"/>
            <a:ext cx="7867680" cy="453600"/>
          </a:xfrm>
          <a:prstGeom prst="rect">
            <a:avLst/>
          </a:prstGeom>
          <a:solidFill>
            <a:schemeClr val="bg2">
              <a:lumMod val="90000"/>
              <a:alpha val="90000"/>
            </a:schemeClr>
          </a:solidFill>
          <a:ln>
            <a:solidFill>
              <a:schemeClr val="accent6"/>
            </a:solidFill>
          </a:ln>
        </p:spPr>
        <p:style>
          <a:lnRef idx="2">
            <a:scrgbClr r="0" g="0" b="0"/>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871274" y="3069360"/>
            <a:ext cx="7491191" cy="531360"/>
            <a:chOff x="233114" y="899294"/>
            <a:chExt cx="7491191" cy="531360"/>
          </a:xfrm>
          <a:scene3d>
            <a:camera prst="orthographicFront">
              <a:rot lat="0" lon="0" rev="0"/>
            </a:camera>
            <a:lightRig rig="balanced" dir="t">
              <a:rot lat="0" lon="0" rev="8700000"/>
            </a:lightRig>
          </a:scene3d>
        </p:grpSpPr>
        <p:sp>
          <p:nvSpPr>
            <p:cNvPr id="10" name="Rounded Rectangle 9"/>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2 - المواظبه / ايقاف القيد / النقل</a:t>
              </a:r>
              <a:endParaRPr lang="en-US" sz="2800" b="1" kern="1200" dirty="0" smtClean="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062538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2555776" y="332656"/>
            <a:ext cx="3240360" cy="531360"/>
            <a:chOff x="233114" y="899294"/>
            <a:chExt cx="7491191" cy="531360"/>
          </a:xfrm>
          <a:scene3d>
            <a:camera prst="orthographicFront">
              <a:rot lat="0" lon="0" rev="0"/>
            </a:camera>
            <a:lightRig rig="balanced" dir="t">
              <a:rot lat="0" lon="0" rev="8700000"/>
            </a:lightRig>
          </a:scene3d>
        </p:grpSpPr>
        <p:sp>
          <p:nvSpPr>
            <p:cNvPr id="10" name="Rounded Rectangle 9"/>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المواظبه</a:t>
              </a:r>
              <a:endParaRPr lang="en-US" sz="2800" b="1" kern="1200" dirty="0" smtClean="0">
                <a:solidFill>
                  <a:srgbClr val="FF0000"/>
                </a:solidFill>
                <a:latin typeface="Times New Roman" pitchFamily="18" charset="0"/>
                <a:cs typeface="Times New Roman" pitchFamily="18"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80200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566996" y="3065373"/>
            <a:ext cx="3240360" cy="531360"/>
            <a:chOff x="233114" y="899294"/>
            <a:chExt cx="7491191" cy="531360"/>
          </a:xfrm>
          <a:scene3d>
            <a:camera prst="orthographicFront">
              <a:rot lat="0" lon="0" rev="0"/>
            </a:camera>
            <a:lightRig rig="balanced" dir="t">
              <a:rot lat="0" lon="0" rev="8700000"/>
            </a:lightRig>
          </a:scene3d>
        </p:grpSpPr>
        <p:sp>
          <p:nvSpPr>
            <p:cNvPr id="8" name="Rounded Rectangle 7"/>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ايقاف القيد</a:t>
              </a:r>
              <a:endParaRPr lang="en-US" sz="2800" b="1" kern="1200" dirty="0" smtClean="0">
                <a:solidFill>
                  <a:srgbClr val="FF0000"/>
                </a:solidFill>
                <a:latin typeface="Times New Roman" pitchFamily="18" charset="0"/>
                <a:cs typeface="Times New Roman" pitchFamily="18" charset="0"/>
              </a:endParaRPr>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02" y="4043362"/>
            <a:ext cx="79057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59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p:cNvGrpSpPr/>
          <p:nvPr/>
        </p:nvGrpSpPr>
        <p:grpSpPr>
          <a:xfrm>
            <a:off x="2555776" y="332656"/>
            <a:ext cx="3744416" cy="531360"/>
            <a:chOff x="233114" y="899294"/>
            <a:chExt cx="7491191" cy="531360"/>
          </a:xfrm>
          <a:scene3d>
            <a:camera prst="orthographicFront">
              <a:rot lat="0" lon="0" rev="0"/>
            </a:camera>
            <a:lightRig rig="balanced" dir="t">
              <a:rot lat="0" lon="0" rev="8700000"/>
            </a:lightRig>
          </a:scene3d>
        </p:grpSpPr>
        <p:sp>
          <p:nvSpPr>
            <p:cNvPr id="10" name="Rounded Rectangle 9"/>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التحويل والنقل بين الكليات</a:t>
              </a:r>
              <a:endParaRPr lang="en-US" sz="2800" b="1" kern="1200" dirty="0" smtClean="0">
                <a:solidFill>
                  <a:srgbClr val="FF0000"/>
                </a:solidFill>
                <a:latin typeface="Times New Roman" pitchFamily="18" charset="0"/>
                <a:cs typeface="Times New Roman" pitchFamily="18" charset="0"/>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052736"/>
            <a:ext cx="76104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57" y="2636912"/>
            <a:ext cx="76866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53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8160" y="3335040"/>
            <a:ext cx="7867680" cy="453600"/>
          </a:xfrm>
          <a:prstGeom prst="rect">
            <a:avLst/>
          </a:prstGeom>
          <a:solidFill>
            <a:schemeClr val="bg2">
              <a:lumMod val="90000"/>
              <a:alpha val="90000"/>
            </a:schemeClr>
          </a:solidFill>
          <a:ln>
            <a:solidFill>
              <a:schemeClr val="accent6"/>
            </a:solidFill>
          </a:ln>
        </p:spPr>
        <p:style>
          <a:lnRef idx="2">
            <a:scrgbClr r="0" g="0" b="0"/>
          </a:lnRef>
          <a:fillRef idx="1">
            <a:scrgbClr r="0" g="0" b="0"/>
          </a:fillRef>
          <a:effectRef idx="0">
            <a:schemeClr val="dk1">
              <a:alpha val="90000"/>
              <a:tint val="40000"/>
              <a:hueOff val="0"/>
              <a:satOff val="0"/>
              <a:lumOff val="0"/>
              <a:alphaOff val="0"/>
            </a:schemeClr>
          </a:effectRef>
          <a:fontRef idx="minor">
            <a:schemeClr val="dk1">
              <a:hueOff val="0"/>
              <a:satOff val="0"/>
              <a:lumOff val="0"/>
              <a:alphaOff val="0"/>
            </a:schemeClr>
          </a:fontRef>
        </p:style>
      </p:sp>
      <p:grpSp>
        <p:nvGrpSpPr>
          <p:cNvPr id="8" name="Group 7"/>
          <p:cNvGrpSpPr/>
          <p:nvPr/>
        </p:nvGrpSpPr>
        <p:grpSpPr>
          <a:xfrm>
            <a:off x="871274" y="3069360"/>
            <a:ext cx="7491191" cy="531360"/>
            <a:chOff x="233114" y="899294"/>
            <a:chExt cx="7491191" cy="531360"/>
          </a:xfrm>
          <a:scene3d>
            <a:camera prst="orthographicFront">
              <a:rot lat="0" lon="0" rev="0"/>
            </a:camera>
            <a:lightRig rig="balanced" dir="t">
              <a:rot lat="0" lon="0" rev="8700000"/>
            </a:lightRig>
          </a:scene3d>
        </p:grpSpPr>
        <p:sp>
          <p:nvSpPr>
            <p:cNvPr id="12" name="Rounded Rectangle 11"/>
            <p:cNvSpPr/>
            <p:nvPr/>
          </p:nvSpPr>
          <p:spPr>
            <a:xfrm>
              <a:off x="233114" y="899294"/>
              <a:ext cx="7491191" cy="531360"/>
            </a:xfrm>
            <a:prstGeom prst="roundRect">
              <a:avLst/>
            </a:prstGeom>
            <a:sp3d>
              <a:bevelT w="190500" h="38100"/>
            </a:sp3d>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Rounded Rectangle 5"/>
            <p:cNvSpPr/>
            <p:nvPr/>
          </p:nvSpPr>
          <p:spPr>
            <a:xfrm>
              <a:off x="259053" y="925233"/>
              <a:ext cx="7439313" cy="47948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8166" tIns="0" rIns="208166" bIns="0" numCol="1" spcCol="1270" anchor="ctr" anchorCtr="0">
              <a:noAutofit/>
            </a:bodyPr>
            <a:lstStyle/>
            <a:p>
              <a:pPr lvl="0" algn="ctr" defTabSz="1244600" rtl="0">
                <a:lnSpc>
                  <a:spcPct val="90000"/>
                </a:lnSpc>
                <a:spcBef>
                  <a:spcPct val="0"/>
                </a:spcBef>
                <a:spcAft>
                  <a:spcPct val="35000"/>
                </a:spcAft>
              </a:pPr>
              <a:r>
                <a:rPr lang="ar-EG" sz="2800" b="1" kern="1200" dirty="0" smtClean="0">
                  <a:solidFill>
                    <a:srgbClr val="FF0000"/>
                  </a:solidFill>
                  <a:latin typeface="Times New Roman" pitchFamily="18" charset="0"/>
                  <a:cs typeface="Times New Roman" pitchFamily="18" charset="0"/>
                </a:rPr>
                <a:t>3 – ضوابط الامتحانات / الالتماسات</a:t>
              </a:r>
              <a:endParaRPr lang="en-US" sz="2800" b="1" kern="1200" dirty="0" smtClean="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146454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themeOverride>
</file>

<file path=ppt/theme/themeOverride2.xml><?xml version="1.0" encoding="utf-8"?>
<a:themeOverride xmlns:a="http://schemas.openxmlformats.org/drawingml/2006/main">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themeOverride>
</file>

<file path=docProps/app.xml><?xml version="1.0" encoding="utf-8"?>
<Properties xmlns="http://schemas.openxmlformats.org/officeDocument/2006/extended-properties" xmlns:vt="http://schemas.openxmlformats.org/officeDocument/2006/docPropsVTypes">
  <Template/>
  <TotalTime>4970</TotalTime>
  <Words>355</Words>
  <Application>Microsoft Office PowerPoint</Application>
  <PresentationFormat>On-screen Show (4:3)</PresentationFormat>
  <Paragraphs>73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Thermal</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Study Novel Investigations on Simulation Methods for SAW Devices</dc:title>
  <dc:creator>Doha-Hagar</dc:creator>
  <cp:lastModifiedBy>Moataz</cp:lastModifiedBy>
  <cp:revision>1189</cp:revision>
  <cp:lastPrinted>2016-09-28T08:52:41Z</cp:lastPrinted>
  <dcterms:created xsi:type="dcterms:W3CDTF">2016-02-27T18:41:27Z</dcterms:created>
  <dcterms:modified xsi:type="dcterms:W3CDTF">2017-09-25T21:02:49Z</dcterms:modified>
</cp:coreProperties>
</file>